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7" r:id="rId3"/>
    <p:sldMasterId id="2147483732" r:id="rId4"/>
    <p:sldMasterId id="2147483744" r:id="rId5"/>
    <p:sldMasterId id="2147483756" r:id="rId6"/>
  </p:sldMasterIdLst>
  <p:notesMasterIdLst>
    <p:notesMasterId r:id="rId44"/>
  </p:notesMasterIdLst>
  <p:sldIdLst>
    <p:sldId id="366" r:id="rId7"/>
    <p:sldId id="334" r:id="rId8"/>
    <p:sldId id="365" r:id="rId9"/>
    <p:sldId id="391" r:id="rId10"/>
    <p:sldId id="392" r:id="rId11"/>
    <p:sldId id="1516" r:id="rId12"/>
    <p:sldId id="388" r:id="rId13"/>
    <p:sldId id="394" r:id="rId14"/>
    <p:sldId id="1517" r:id="rId15"/>
    <p:sldId id="1501" r:id="rId16"/>
    <p:sldId id="1500" r:id="rId17"/>
    <p:sldId id="1518" r:id="rId18"/>
    <p:sldId id="1520" r:id="rId19"/>
    <p:sldId id="1521" r:id="rId20"/>
    <p:sldId id="1503" r:id="rId21"/>
    <p:sldId id="1504" r:id="rId22"/>
    <p:sldId id="1505" r:id="rId23"/>
    <p:sldId id="1510" r:id="rId24"/>
    <p:sldId id="1527" r:id="rId25"/>
    <p:sldId id="1511" r:id="rId26"/>
    <p:sldId id="1506" r:id="rId27"/>
    <p:sldId id="1519" r:id="rId28"/>
    <p:sldId id="1507" r:id="rId29"/>
    <p:sldId id="1508" r:id="rId30"/>
    <p:sldId id="1509" r:id="rId31"/>
    <p:sldId id="1514" r:id="rId32"/>
    <p:sldId id="1513" r:id="rId33"/>
    <p:sldId id="1522" r:id="rId34"/>
    <p:sldId id="1524" r:id="rId35"/>
    <p:sldId id="1526" r:id="rId36"/>
    <p:sldId id="1525" r:id="rId37"/>
    <p:sldId id="1515" r:id="rId38"/>
    <p:sldId id="260" r:id="rId39"/>
    <p:sldId id="262" r:id="rId40"/>
    <p:sldId id="261" r:id="rId41"/>
    <p:sldId id="264" r:id="rId42"/>
    <p:sldId id="26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15" autoAdjust="0"/>
  </p:normalViewPr>
  <p:slideViewPr>
    <p:cSldViewPr snapToGrid="0">
      <p:cViewPr varScale="1">
        <p:scale>
          <a:sx n="50" d="100"/>
          <a:sy n="50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128E7-6704-4418-8D92-11CCCAD467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2C1724-5477-4BA3-B9E9-A06542B8EB24}">
      <dgm:prSet phldrT="[Text]" custT="1"/>
      <dgm:spPr/>
      <dgm:t>
        <a:bodyPr/>
        <a:lstStyle/>
        <a:p>
          <a:pPr algn="l"/>
          <a:r>
            <a:rPr lang="en-US" sz="4000" b="1" u="sng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You</a:t>
          </a:r>
          <a:br>
            <a:rPr lang="en-US" sz="37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Your </a:t>
          </a:r>
          <a:b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unique </a:t>
          </a:r>
          <a:b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talents or </a:t>
          </a:r>
          <a:b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relevant skills/ experiences</a:t>
          </a:r>
          <a:endParaRPr lang="en-US" sz="3700" dirty="0">
            <a:solidFill>
              <a:schemeClr val="bg1"/>
            </a:solidFill>
            <a:latin typeface="Whitney Book" pitchFamily="50" charset="0"/>
            <a:cs typeface="Whitney Book" pitchFamily="50" charset="0"/>
          </a:endParaRPr>
        </a:p>
      </dgm:t>
    </dgm:pt>
    <dgm:pt modelId="{A0B0C431-C500-42FB-94E9-960F9E8C335C}" type="parTrans" cxnId="{4E468F30-2A15-45E4-8585-715DEEFC8F2C}">
      <dgm:prSet/>
      <dgm:spPr/>
      <dgm:t>
        <a:bodyPr/>
        <a:lstStyle/>
        <a:p>
          <a:endParaRPr lang="en-US"/>
        </a:p>
      </dgm:t>
    </dgm:pt>
    <dgm:pt modelId="{6A793789-6030-4A17-B9E4-06375854F2FC}" type="sibTrans" cxnId="{4E468F30-2A15-45E4-8585-715DEEFC8F2C}">
      <dgm:prSet/>
      <dgm:spPr/>
      <dgm:t>
        <a:bodyPr/>
        <a:lstStyle/>
        <a:p>
          <a:endParaRPr lang="en-US"/>
        </a:p>
      </dgm:t>
    </dgm:pt>
    <dgm:pt modelId="{9540F9D7-E246-4793-BF1B-BD2EA1F79807}">
      <dgm:prSet phldrT="[Text]" custT="1"/>
      <dgm:spPr/>
      <dgm:t>
        <a:bodyPr/>
        <a:lstStyle/>
        <a:p>
          <a:pPr algn="r"/>
          <a:r>
            <a:rPr lang="en-US" sz="4000" b="1" u="sng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Employer</a:t>
          </a:r>
          <a:br>
            <a:rPr lang="en-US" sz="3600" b="1" u="sng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Attributes </a:t>
          </a:r>
          <a:b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they are </a:t>
          </a:r>
          <a:b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looking for </a:t>
          </a:r>
        </a:p>
        <a:p>
          <a:pPr algn="r"/>
          <a:endParaRPr lang="en-US" sz="3200" dirty="0">
            <a:solidFill>
              <a:schemeClr val="bg1"/>
            </a:solidFill>
            <a:latin typeface="Whitney Book" pitchFamily="50" charset="0"/>
            <a:cs typeface="Whitney Book" pitchFamily="50" charset="0"/>
          </a:endParaRPr>
        </a:p>
      </dgm:t>
    </dgm:pt>
    <dgm:pt modelId="{3A66F202-A6E6-4090-9D0E-C3C10CC228F7}" type="parTrans" cxnId="{B59C5C83-DAE3-4640-A15E-5E131FA3BEB7}">
      <dgm:prSet/>
      <dgm:spPr/>
      <dgm:t>
        <a:bodyPr/>
        <a:lstStyle/>
        <a:p>
          <a:endParaRPr lang="en-US"/>
        </a:p>
      </dgm:t>
    </dgm:pt>
    <dgm:pt modelId="{77351B09-C251-458E-BDB4-992E7ABFFF8D}" type="sibTrans" cxnId="{B59C5C83-DAE3-4640-A15E-5E131FA3BEB7}">
      <dgm:prSet/>
      <dgm:spPr/>
      <dgm:t>
        <a:bodyPr/>
        <a:lstStyle/>
        <a:p>
          <a:endParaRPr lang="en-US"/>
        </a:p>
      </dgm:t>
    </dgm:pt>
    <dgm:pt modelId="{36F0CBC8-00A7-4807-848C-A8B4583F2A30}" type="pres">
      <dgm:prSet presAssocID="{7BF128E7-6704-4418-8D92-11CCCAD4679C}" presName="compositeShape" presStyleCnt="0">
        <dgm:presLayoutVars>
          <dgm:chMax val="7"/>
          <dgm:dir/>
          <dgm:resizeHandles val="exact"/>
        </dgm:presLayoutVars>
      </dgm:prSet>
      <dgm:spPr/>
    </dgm:pt>
    <dgm:pt modelId="{C2CB8829-2608-4C2B-8BB7-524131FCBA48}" type="pres">
      <dgm:prSet presAssocID="{1E2C1724-5477-4BA3-B9E9-A06542B8EB24}" presName="circ1" presStyleLbl="vennNode1" presStyleIdx="0" presStyleCnt="2" custLinFactNeighborX="3473"/>
      <dgm:spPr/>
    </dgm:pt>
    <dgm:pt modelId="{70938AE4-EB6A-4E0C-8586-9C88B0CBD331}" type="pres">
      <dgm:prSet presAssocID="{1E2C1724-5477-4BA3-B9E9-A06542B8EB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6A9D5A2-773C-49B7-8624-E8CA78FD2325}" type="pres">
      <dgm:prSet presAssocID="{9540F9D7-E246-4793-BF1B-BD2EA1F79807}" presName="circ2" presStyleLbl="vennNode1" presStyleIdx="1" presStyleCnt="2" custLinFactNeighborX="3474" custLinFactNeighborY="-64"/>
      <dgm:spPr/>
    </dgm:pt>
    <dgm:pt modelId="{ED7E89CD-A368-4612-A396-2122AECE3D29}" type="pres">
      <dgm:prSet presAssocID="{9540F9D7-E246-4793-BF1B-BD2EA1F798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D973E08-E546-48D4-8220-5C833F5EA2A0}" type="presOf" srcId="{1E2C1724-5477-4BA3-B9E9-A06542B8EB24}" destId="{70938AE4-EB6A-4E0C-8586-9C88B0CBD331}" srcOrd="1" destOrd="0" presId="urn:microsoft.com/office/officeart/2005/8/layout/venn1"/>
    <dgm:cxn modelId="{24C41625-7450-489B-8E50-DF74B0E1AE84}" type="presOf" srcId="{9540F9D7-E246-4793-BF1B-BD2EA1F79807}" destId="{ED7E89CD-A368-4612-A396-2122AECE3D29}" srcOrd="1" destOrd="0" presId="urn:microsoft.com/office/officeart/2005/8/layout/venn1"/>
    <dgm:cxn modelId="{4E468F30-2A15-45E4-8585-715DEEFC8F2C}" srcId="{7BF128E7-6704-4418-8D92-11CCCAD4679C}" destId="{1E2C1724-5477-4BA3-B9E9-A06542B8EB24}" srcOrd="0" destOrd="0" parTransId="{A0B0C431-C500-42FB-94E9-960F9E8C335C}" sibTransId="{6A793789-6030-4A17-B9E4-06375854F2FC}"/>
    <dgm:cxn modelId="{F7A97142-0055-4915-AF62-9A73DF292653}" type="presOf" srcId="{1E2C1724-5477-4BA3-B9E9-A06542B8EB24}" destId="{C2CB8829-2608-4C2B-8BB7-524131FCBA48}" srcOrd="0" destOrd="0" presId="urn:microsoft.com/office/officeart/2005/8/layout/venn1"/>
    <dgm:cxn modelId="{B59C5C83-DAE3-4640-A15E-5E131FA3BEB7}" srcId="{7BF128E7-6704-4418-8D92-11CCCAD4679C}" destId="{9540F9D7-E246-4793-BF1B-BD2EA1F79807}" srcOrd="1" destOrd="0" parTransId="{3A66F202-A6E6-4090-9D0E-C3C10CC228F7}" sibTransId="{77351B09-C251-458E-BDB4-992E7ABFFF8D}"/>
    <dgm:cxn modelId="{43039A99-7E41-44CE-BD3A-FD0E168509D2}" type="presOf" srcId="{7BF128E7-6704-4418-8D92-11CCCAD4679C}" destId="{36F0CBC8-00A7-4807-848C-A8B4583F2A30}" srcOrd="0" destOrd="0" presId="urn:microsoft.com/office/officeart/2005/8/layout/venn1"/>
    <dgm:cxn modelId="{6E2790BA-83E3-44AF-A920-2DF58DE08CE8}" type="presOf" srcId="{9540F9D7-E246-4793-BF1B-BD2EA1F79807}" destId="{56A9D5A2-773C-49B7-8624-E8CA78FD2325}" srcOrd="0" destOrd="0" presId="urn:microsoft.com/office/officeart/2005/8/layout/venn1"/>
    <dgm:cxn modelId="{184E0339-62BE-40C7-A550-1800A581D6A9}" type="presParOf" srcId="{36F0CBC8-00A7-4807-848C-A8B4583F2A30}" destId="{C2CB8829-2608-4C2B-8BB7-524131FCBA48}" srcOrd="0" destOrd="0" presId="urn:microsoft.com/office/officeart/2005/8/layout/venn1"/>
    <dgm:cxn modelId="{83877921-B357-45DF-BEAC-CEB0D2B40F3D}" type="presParOf" srcId="{36F0CBC8-00A7-4807-848C-A8B4583F2A30}" destId="{70938AE4-EB6A-4E0C-8586-9C88B0CBD331}" srcOrd="1" destOrd="0" presId="urn:microsoft.com/office/officeart/2005/8/layout/venn1"/>
    <dgm:cxn modelId="{97FA3CEA-2514-4BF8-AF10-C776C6F7EE78}" type="presParOf" srcId="{36F0CBC8-00A7-4807-848C-A8B4583F2A30}" destId="{56A9D5A2-773C-49B7-8624-E8CA78FD2325}" srcOrd="2" destOrd="0" presId="urn:microsoft.com/office/officeart/2005/8/layout/venn1"/>
    <dgm:cxn modelId="{1815BBF0-971A-4905-9B92-D8D9F6CEE7D0}" type="presParOf" srcId="{36F0CBC8-00A7-4807-848C-A8B4583F2A30}" destId="{ED7E89CD-A368-4612-A396-2122AECE3D2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DF578-B877-4EA7-81B5-9A990FDB967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2AB0424-C432-4FD7-ABA2-4B8C439844D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Actions</a:t>
          </a:r>
        </a:p>
      </dgm:t>
    </dgm:pt>
    <dgm:pt modelId="{23278D59-FD08-484F-9EC9-AB4D6D129944}" type="parTrans" cxnId="{D716C31E-D253-4872-84D3-B28494F9E088}">
      <dgm:prSet/>
      <dgm:spPr/>
      <dgm:t>
        <a:bodyPr/>
        <a:lstStyle/>
        <a:p>
          <a:endParaRPr lang="en-US"/>
        </a:p>
      </dgm:t>
    </dgm:pt>
    <dgm:pt modelId="{C7FC4F28-20A5-4C01-BC28-AACB50A4B279}" type="sibTrans" cxnId="{D716C31E-D253-4872-84D3-B28494F9E088}">
      <dgm:prSet/>
      <dgm:spPr/>
      <dgm:t>
        <a:bodyPr/>
        <a:lstStyle/>
        <a:p>
          <a:endParaRPr lang="en-US"/>
        </a:p>
      </dgm:t>
    </dgm:pt>
    <dgm:pt modelId="{1075A400-E2FC-4851-BCF5-4B897BB2C3F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Results</a:t>
          </a:r>
        </a:p>
      </dgm:t>
    </dgm:pt>
    <dgm:pt modelId="{A9C843A1-CCF6-41F5-ABC4-943D1DB4F839}" type="parTrans" cxnId="{7C47E7A3-CF2D-4131-A9DE-AF161050B47A}">
      <dgm:prSet/>
      <dgm:spPr/>
      <dgm:t>
        <a:bodyPr/>
        <a:lstStyle/>
        <a:p>
          <a:endParaRPr lang="en-US"/>
        </a:p>
      </dgm:t>
    </dgm:pt>
    <dgm:pt modelId="{7B327FCD-240C-435A-9E6D-0BAAE597EBDA}" type="sibTrans" cxnId="{7C47E7A3-CF2D-4131-A9DE-AF161050B47A}">
      <dgm:prSet/>
      <dgm:spPr/>
      <dgm:t>
        <a:bodyPr/>
        <a:lstStyle/>
        <a:p>
          <a:endParaRPr lang="en-US"/>
        </a:p>
      </dgm:t>
    </dgm:pt>
    <dgm:pt modelId="{0014AE6F-D6C3-488B-8670-319CB893746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Situation </a:t>
          </a:r>
        </a:p>
      </dgm:t>
    </dgm:pt>
    <dgm:pt modelId="{66379C18-A451-46B6-8DCA-F6A5CE151F22}" type="sibTrans" cxnId="{EC8B0030-245E-4DBD-B8F2-8B67D4F2170D}">
      <dgm:prSet/>
      <dgm:spPr/>
      <dgm:t>
        <a:bodyPr/>
        <a:lstStyle/>
        <a:p>
          <a:endParaRPr lang="en-US"/>
        </a:p>
      </dgm:t>
    </dgm:pt>
    <dgm:pt modelId="{36FFB93D-C5BD-464A-99A3-BCD35F5CE47B}" type="parTrans" cxnId="{EC8B0030-245E-4DBD-B8F2-8B67D4F2170D}">
      <dgm:prSet/>
      <dgm:spPr/>
      <dgm:t>
        <a:bodyPr/>
        <a:lstStyle/>
        <a:p>
          <a:endParaRPr lang="en-US"/>
        </a:p>
      </dgm:t>
    </dgm:pt>
    <dgm:pt modelId="{7F09D68B-0661-499B-BECF-B1C2A812E27D}" type="pres">
      <dgm:prSet presAssocID="{34EDF578-B877-4EA7-81B5-9A990FDB967F}" presName="Name0" presStyleCnt="0">
        <dgm:presLayoutVars>
          <dgm:dir/>
          <dgm:animLvl val="lvl"/>
          <dgm:resizeHandles val="exact"/>
        </dgm:presLayoutVars>
      </dgm:prSet>
      <dgm:spPr/>
    </dgm:pt>
    <dgm:pt modelId="{F5D156AE-FA5C-4823-B30F-D049C52FFEAC}" type="pres">
      <dgm:prSet presAssocID="{0014AE6F-D6C3-488B-8670-319CB893746D}" presName="Name8" presStyleCnt="0"/>
      <dgm:spPr/>
    </dgm:pt>
    <dgm:pt modelId="{8A99067C-7665-4242-917A-BC646EF15C44}" type="pres">
      <dgm:prSet presAssocID="{0014AE6F-D6C3-488B-8670-319CB893746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DC39B61-2F6D-47F6-B272-165C1CC74BF6}" type="pres">
      <dgm:prSet presAssocID="{0014AE6F-D6C3-488B-8670-319CB893746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0A2975-8771-4E3F-BF19-DC3D9D98CF27}" type="pres">
      <dgm:prSet presAssocID="{42AB0424-C432-4FD7-ABA2-4B8C439844D0}" presName="Name8" presStyleCnt="0"/>
      <dgm:spPr/>
    </dgm:pt>
    <dgm:pt modelId="{741C7E01-2654-40DF-8B0A-D04BA46CE35F}" type="pres">
      <dgm:prSet presAssocID="{42AB0424-C432-4FD7-ABA2-4B8C439844D0}" presName="level" presStyleLbl="node1" presStyleIdx="1" presStyleCnt="3">
        <dgm:presLayoutVars>
          <dgm:chMax val="1"/>
          <dgm:bulletEnabled val="1"/>
        </dgm:presLayoutVars>
      </dgm:prSet>
      <dgm:spPr/>
    </dgm:pt>
    <dgm:pt modelId="{C91AAFA3-C67C-40D7-AF2A-E840824402A0}" type="pres">
      <dgm:prSet presAssocID="{42AB0424-C432-4FD7-ABA2-4B8C439844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C83E7C-2115-4C5C-9E61-D1BDAE1AE518}" type="pres">
      <dgm:prSet presAssocID="{1075A400-E2FC-4851-BCF5-4B897BB2C3FA}" presName="Name8" presStyleCnt="0"/>
      <dgm:spPr/>
    </dgm:pt>
    <dgm:pt modelId="{1573FC40-959C-4E64-919E-5DE02CF3E1EC}" type="pres">
      <dgm:prSet presAssocID="{1075A400-E2FC-4851-BCF5-4B897BB2C3FA}" presName="level" presStyleLbl="node1" presStyleIdx="2" presStyleCnt="3">
        <dgm:presLayoutVars>
          <dgm:chMax val="1"/>
          <dgm:bulletEnabled val="1"/>
        </dgm:presLayoutVars>
      </dgm:prSet>
      <dgm:spPr/>
    </dgm:pt>
    <dgm:pt modelId="{15F0F24A-A4B8-48D5-AC2C-64C47B0679C9}" type="pres">
      <dgm:prSet presAssocID="{1075A400-E2FC-4851-BCF5-4B897BB2C3F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716C31E-D253-4872-84D3-B28494F9E088}" srcId="{34EDF578-B877-4EA7-81B5-9A990FDB967F}" destId="{42AB0424-C432-4FD7-ABA2-4B8C439844D0}" srcOrd="1" destOrd="0" parTransId="{23278D59-FD08-484F-9EC9-AB4D6D129944}" sibTransId="{C7FC4F28-20A5-4C01-BC28-AACB50A4B279}"/>
    <dgm:cxn modelId="{0F9B7924-9A07-416B-B4E0-FC2D83C6AB40}" type="presOf" srcId="{42AB0424-C432-4FD7-ABA2-4B8C439844D0}" destId="{741C7E01-2654-40DF-8B0A-D04BA46CE35F}" srcOrd="0" destOrd="0" presId="urn:microsoft.com/office/officeart/2005/8/layout/pyramid3"/>
    <dgm:cxn modelId="{EC8B0030-245E-4DBD-B8F2-8B67D4F2170D}" srcId="{34EDF578-B877-4EA7-81B5-9A990FDB967F}" destId="{0014AE6F-D6C3-488B-8670-319CB893746D}" srcOrd="0" destOrd="0" parTransId="{36FFB93D-C5BD-464A-99A3-BCD35F5CE47B}" sibTransId="{66379C18-A451-46B6-8DCA-F6A5CE151F22}"/>
    <dgm:cxn modelId="{4DEB8833-D2B2-41A1-96C9-DA9CE6CF813C}" type="presOf" srcId="{34EDF578-B877-4EA7-81B5-9A990FDB967F}" destId="{7F09D68B-0661-499B-BECF-B1C2A812E27D}" srcOrd="0" destOrd="0" presId="urn:microsoft.com/office/officeart/2005/8/layout/pyramid3"/>
    <dgm:cxn modelId="{F1DD4760-D12E-4FFC-96DE-874268AD3F59}" type="presOf" srcId="{0014AE6F-D6C3-488B-8670-319CB893746D}" destId="{8A99067C-7665-4242-917A-BC646EF15C44}" srcOrd="0" destOrd="0" presId="urn:microsoft.com/office/officeart/2005/8/layout/pyramid3"/>
    <dgm:cxn modelId="{9955EB6C-AF54-4B78-AC7C-F1FE85AED178}" type="presOf" srcId="{0014AE6F-D6C3-488B-8670-319CB893746D}" destId="{2DC39B61-2F6D-47F6-B272-165C1CC74BF6}" srcOrd="1" destOrd="0" presId="urn:microsoft.com/office/officeart/2005/8/layout/pyramid3"/>
    <dgm:cxn modelId="{59F2637D-62E5-4738-A00C-E98B85F0231F}" type="presOf" srcId="{1075A400-E2FC-4851-BCF5-4B897BB2C3FA}" destId="{15F0F24A-A4B8-48D5-AC2C-64C47B0679C9}" srcOrd="1" destOrd="0" presId="urn:microsoft.com/office/officeart/2005/8/layout/pyramid3"/>
    <dgm:cxn modelId="{7C47E7A3-CF2D-4131-A9DE-AF161050B47A}" srcId="{34EDF578-B877-4EA7-81B5-9A990FDB967F}" destId="{1075A400-E2FC-4851-BCF5-4B897BB2C3FA}" srcOrd="2" destOrd="0" parTransId="{A9C843A1-CCF6-41F5-ABC4-943D1DB4F839}" sibTransId="{7B327FCD-240C-435A-9E6D-0BAAE597EBDA}"/>
    <dgm:cxn modelId="{0EE41FA8-FD56-4488-B396-D27411C3A43D}" type="presOf" srcId="{1075A400-E2FC-4851-BCF5-4B897BB2C3FA}" destId="{1573FC40-959C-4E64-919E-5DE02CF3E1EC}" srcOrd="0" destOrd="0" presId="urn:microsoft.com/office/officeart/2005/8/layout/pyramid3"/>
    <dgm:cxn modelId="{A6CCB0D7-3512-4CC8-B9D8-B47EE01FC3AA}" type="presOf" srcId="{42AB0424-C432-4FD7-ABA2-4B8C439844D0}" destId="{C91AAFA3-C67C-40D7-AF2A-E840824402A0}" srcOrd="1" destOrd="0" presId="urn:microsoft.com/office/officeart/2005/8/layout/pyramid3"/>
    <dgm:cxn modelId="{F70CDD9B-AD07-435F-BFF8-F7F4DF4041F8}" type="presParOf" srcId="{7F09D68B-0661-499B-BECF-B1C2A812E27D}" destId="{F5D156AE-FA5C-4823-B30F-D049C52FFEAC}" srcOrd="0" destOrd="0" presId="urn:microsoft.com/office/officeart/2005/8/layout/pyramid3"/>
    <dgm:cxn modelId="{E099BB8F-7A5A-44F7-BC09-6B4D25AFF6D0}" type="presParOf" srcId="{F5D156AE-FA5C-4823-B30F-D049C52FFEAC}" destId="{8A99067C-7665-4242-917A-BC646EF15C44}" srcOrd="0" destOrd="0" presId="urn:microsoft.com/office/officeart/2005/8/layout/pyramid3"/>
    <dgm:cxn modelId="{5238B51A-B034-4F28-979D-569316AA7AAC}" type="presParOf" srcId="{F5D156AE-FA5C-4823-B30F-D049C52FFEAC}" destId="{2DC39B61-2F6D-47F6-B272-165C1CC74BF6}" srcOrd="1" destOrd="0" presId="urn:microsoft.com/office/officeart/2005/8/layout/pyramid3"/>
    <dgm:cxn modelId="{B68FFB27-4E79-4785-85B0-D6AA28AADD87}" type="presParOf" srcId="{7F09D68B-0661-499B-BECF-B1C2A812E27D}" destId="{4B0A2975-8771-4E3F-BF19-DC3D9D98CF27}" srcOrd="1" destOrd="0" presId="urn:microsoft.com/office/officeart/2005/8/layout/pyramid3"/>
    <dgm:cxn modelId="{00BAF1E9-791B-4973-874F-AA12C46BE77B}" type="presParOf" srcId="{4B0A2975-8771-4E3F-BF19-DC3D9D98CF27}" destId="{741C7E01-2654-40DF-8B0A-D04BA46CE35F}" srcOrd="0" destOrd="0" presId="urn:microsoft.com/office/officeart/2005/8/layout/pyramid3"/>
    <dgm:cxn modelId="{FDCF2C3B-7C7C-4972-A95F-4F412F3A8440}" type="presParOf" srcId="{4B0A2975-8771-4E3F-BF19-DC3D9D98CF27}" destId="{C91AAFA3-C67C-40D7-AF2A-E840824402A0}" srcOrd="1" destOrd="0" presId="urn:microsoft.com/office/officeart/2005/8/layout/pyramid3"/>
    <dgm:cxn modelId="{5E54D83E-6C1F-451B-9BB1-14212CF43BCB}" type="presParOf" srcId="{7F09D68B-0661-499B-BECF-B1C2A812E27D}" destId="{7EC83E7C-2115-4C5C-9E61-D1BDAE1AE518}" srcOrd="2" destOrd="0" presId="urn:microsoft.com/office/officeart/2005/8/layout/pyramid3"/>
    <dgm:cxn modelId="{E5D3EF65-FC8B-4547-BC0D-86629C02A405}" type="presParOf" srcId="{7EC83E7C-2115-4C5C-9E61-D1BDAE1AE518}" destId="{1573FC40-959C-4E64-919E-5DE02CF3E1EC}" srcOrd="0" destOrd="0" presId="urn:microsoft.com/office/officeart/2005/8/layout/pyramid3"/>
    <dgm:cxn modelId="{92D993F5-5BEF-4B5C-B5E6-6A04B9B9AC4F}" type="presParOf" srcId="{7EC83E7C-2115-4C5C-9E61-D1BDAE1AE518}" destId="{15F0F24A-A4B8-48D5-AC2C-64C47B0679C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DF578-B877-4EA7-81B5-9A990FDB967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2AB0424-C432-4FD7-ABA2-4B8C439844D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Micro</a:t>
          </a:r>
        </a:p>
      </dgm:t>
    </dgm:pt>
    <dgm:pt modelId="{23278D59-FD08-484F-9EC9-AB4D6D129944}" type="parTrans" cxnId="{D716C31E-D253-4872-84D3-B28494F9E088}">
      <dgm:prSet/>
      <dgm:spPr/>
      <dgm:t>
        <a:bodyPr/>
        <a:lstStyle/>
        <a:p>
          <a:endParaRPr lang="en-US"/>
        </a:p>
      </dgm:t>
    </dgm:pt>
    <dgm:pt modelId="{C7FC4F28-20A5-4C01-BC28-AACB50A4B279}" type="sibTrans" cxnId="{D716C31E-D253-4872-84D3-B28494F9E088}">
      <dgm:prSet/>
      <dgm:spPr/>
      <dgm:t>
        <a:bodyPr/>
        <a:lstStyle/>
        <a:p>
          <a:endParaRPr lang="en-US"/>
        </a:p>
      </dgm:t>
    </dgm:pt>
    <dgm:pt modelId="{1075A400-E2FC-4851-BCF5-4B897BB2C3F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Me</a:t>
          </a:r>
        </a:p>
      </dgm:t>
    </dgm:pt>
    <dgm:pt modelId="{A9C843A1-CCF6-41F5-ABC4-943D1DB4F839}" type="parTrans" cxnId="{7C47E7A3-CF2D-4131-A9DE-AF161050B47A}">
      <dgm:prSet/>
      <dgm:spPr/>
      <dgm:t>
        <a:bodyPr/>
        <a:lstStyle/>
        <a:p>
          <a:endParaRPr lang="en-US"/>
        </a:p>
      </dgm:t>
    </dgm:pt>
    <dgm:pt modelId="{7B327FCD-240C-435A-9E6D-0BAAE597EBDA}" type="sibTrans" cxnId="{7C47E7A3-CF2D-4131-A9DE-AF161050B47A}">
      <dgm:prSet/>
      <dgm:spPr/>
      <dgm:t>
        <a:bodyPr/>
        <a:lstStyle/>
        <a:p>
          <a:endParaRPr lang="en-US"/>
        </a:p>
      </dgm:t>
    </dgm:pt>
    <dgm:pt modelId="{0014AE6F-D6C3-488B-8670-319CB893746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Macro</a:t>
          </a:r>
        </a:p>
      </dgm:t>
    </dgm:pt>
    <dgm:pt modelId="{66379C18-A451-46B6-8DCA-F6A5CE151F22}" type="sibTrans" cxnId="{EC8B0030-245E-4DBD-B8F2-8B67D4F2170D}">
      <dgm:prSet/>
      <dgm:spPr/>
      <dgm:t>
        <a:bodyPr/>
        <a:lstStyle/>
        <a:p>
          <a:endParaRPr lang="en-US"/>
        </a:p>
      </dgm:t>
    </dgm:pt>
    <dgm:pt modelId="{36FFB93D-C5BD-464A-99A3-BCD35F5CE47B}" type="parTrans" cxnId="{EC8B0030-245E-4DBD-B8F2-8B67D4F2170D}">
      <dgm:prSet/>
      <dgm:spPr/>
      <dgm:t>
        <a:bodyPr/>
        <a:lstStyle/>
        <a:p>
          <a:endParaRPr lang="en-US"/>
        </a:p>
      </dgm:t>
    </dgm:pt>
    <dgm:pt modelId="{7F09D68B-0661-499B-BECF-B1C2A812E27D}" type="pres">
      <dgm:prSet presAssocID="{34EDF578-B877-4EA7-81B5-9A990FDB967F}" presName="Name0" presStyleCnt="0">
        <dgm:presLayoutVars>
          <dgm:dir/>
          <dgm:animLvl val="lvl"/>
          <dgm:resizeHandles val="exact"/>
        </dgm:presLayoutVars>
      </dgm:prSet>
      <dgm:spPr/>
    </dgm:pt>
    <dgm:pt modelId="{F5D156AE-FA5C-4823-B30F-D049C52FFEAC}" type="pres">
      <dgm:prSet presAssocID="{0014AE6F-D6C3-488B-8670-319CB893746D}" presName="Name8" presStyleCnt="0"/>
      <dgm:spPr/>
    </dgm:pt>
    <dgm:pt modelId="{8A99067C-7665-4242-917A-BC646EF15C44}" type="pres">
      <dgm:prSet presAssocID="{0014AE6F-D6C3-488B-8670-319CB893746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DC39B61-2F6D-47F6-B272-165C1CC74BF6}" type="pres">
      <dgm:prSet presAssocID="{0014AE6F-D6C3-488B-8670-319CB893746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0A2975-8771-4E3F-BF19-DC3D9D98CF27}" type="pres">
      <dgm:prSet presAssocID="{42AB0424-C432-4FD7-ABA2-4B8C439844D0}" presName="Name8" presStyleCnt="0"/>
      <dgm:spPr/>
    </dgm:pt>
    <dgm:pt modelId="{741C7E01-2654-40DF-8B0A-D04BA46CE35F}" type="pres">
      <dgm:prSet presAssocID="{42AB0424-C432-4FD7-ABA2-4B8C439844D0}" presName="level" presStyleLbl="node1" presStyleIdx="1" presStyleCnt="3">
        <dgm:presLayoutVars>
          <dgm:chMax val="1"/>
          <dgm:bulletEnabled val="1"/>
        </dgm:presLayoutVars>
      </dgm:prSet>
      <dgm:spPr/>
    </dgm:pt>
    <dgm:pt modelId="{C91AAFA3-C67C-40D7-AF2A-E840824402A0}" type="pres">
      <dgm:prSet presAssocID="{42AB0424-C432-4FD7-ABA2-4B8C439844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C83E7C-2115-4C5C-9E61-D1BDAE1AE518}" type="pres">
      <dgm:prSet presAssocID="{1075A400-E2FC-4851-BCF5-4B897BB2C3FA}" presName="Name8" presStyleCnt="0"/>
      <dgm:spPr/>
    </dgm:pt>
    <dgm:pt modelId="{1573FC40-959C-4E64-919E-5DE02CF3E1EC}" type="pres">
      <dgm:prSet presAssocID="{1075A400-E2FC-4851-BCF5-4B897BB2C3FA}" presName="level" presStyleLbl="node1" presStyleIdx="2" presStyleCnt="3">
        <dgm:presLayoutVars>
          <dgm:chMax val="1"/>
          <dgm:bulletEnabled val="1"/>
        </dgm:presLayoutVars>
      </dgm:prSet>
      <dgm:spPr/>
    </dgm:pt>
    <dgm:pt modelId="{15F0F24A-A4B8-48D5-AC2C-64C47B0679C9}" type="pres">
      <dgm:prSet presAssocID="{1075A400-E2FC-4851-BCF5-4B897BB2C3F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716C31E-D253-4872-84D3-B28494F9E088}" srcId="{34EDF578-B877-4EA7-81B5-9A990FDB967F}" destId="{42AB0424-C432-4FD7-ABA2-4B8C439844D0}" srcOrd="1" destOrd="0" parTransId="{23278D59-FD08-484F-9EC9-AB4D6D129944}" sibTransId="{C7FC4F28-20A5-4C01-BC28-AACB50A4B279}"/>
    <dgm:cxn modelId="{0F9B7924-9A07-416B-B4E0-FC2D83C6AB40}" type="presOf" srcId="{42AB0424-C432-4FD7-ABA2-4B8C439844D0}" destId="{741C7E01-2654-40DF-8B0A-D04BA46CE35F}" srcOrd="0" destOrd="0" presId="urn:microsoft.com/office/officeart/2005/8/layout/pyramid3"/>
    <dgm:cxn modelId="{EC8B0030-245E-4DBD-B8F2-8B67D4F2170D}" srcId="{34EDF578-B877-4EA7-81B5-9A990FDB967F}" destId="{0014AE6F-D6C3-488B-8670-319CB893746D}" srcOrd="0" destOrd="0" parTransId="{36FFB93D-C5BD-464A-99A3-BCD35F5CE47B}" sibTransId="{66379C18-A451-46B6-8DCA-F6A5CE151F22}"/>
    <dgm:cxn modelId="{4DEB8833-D2B2-41A1-96C9-DA9CE6CF813C}" type="presOf" srcId="{34EDF578-B877-4EA7-81B5-9A990FDB967F}" destId="{7F09D68B-0661-499B-BECF-B1C2A812E27D}" srcOrd="0" destOrd="0" presId="urn:microsoft.com/office/officeart/2005/8/layout/pyramid3"/>
    <dgm:cxn modelId="{F1DD4760-D12E-4FFC-96DE-874268AD3F59}" type="presOf" srcId="{0014AE6F-D6C3-488B-8670-319CB893746D}" destId="{8A99067C-7665-4242-917A-BC646EF15C44}" srcOrd="0" destOrd="0" presId="urn:microsoft.com/office/officeart/2005/8/layout/pyramid3"/>
    <dgm:cxn modelId="{9955EB6C-AF54-4B78-AC7C-F1FE85AED178}" type="presOf" srcId="{0014AE6F-D6C3-488B-8670-319CB893746D}" destId="{2DC39B61-2F6D-47F6-B272-165C1CC74BF6}" srcOrd="1" destOrd="0" presId="urn:microsoft.com/office/officeart/2005/8/layout/pyramid3"/>
    <dgm:cxn modelId="{59F2637D-62E5-4738-A00C-E98B85F0231F}" type="presOf" srcId="{1075A400-E2FC-4851-BCF5-4B897BB2C3FA}" destId="{15F0F24A-A4B8-48D5-AC2C-64C47B0679C9}" srcOrd="1" destOrd="0" presId="urn:microsoft.com/office/officeart/2005/8/layout/pyramid3"/>
    <dgm:cxn modelId="{7C47E7A3-CF2D-4131-A9DE-AF161050B47A}" srcId="{34EDF578-B877-4EA7-81B5-9A990FDB967F}" destId="{1075A400-E2FC-4851-BCF5-4B897BB2C3FA}" srcOrd="2" destOrd="0" parTransId="{A9C843A1-CCF6-41F5-ABC4-943D1DB4F839}" sibTransId="{7B327FCD-240C-435A-9E6D-0BAAE597EBDA}"/>
    <dgm:cxn modelId="{0EE41FA8-FD56-4488-B396-D27411C3A43D}" type="presOf" srcId="{1075A400-E2FC-4851-BCF5-4B897BB2C3FA}" destId="{1573FC40-959C-4E64-919E-5DE02CF3E1EC}" srcOrd="0" destOrd="0" presId="urn:microsoft.com/office/officeart/2005/8/layout/pyramid3"/>
    <dgm:cxn modelId="{A6CCB0D7-3512-4CC8-B9D8-B47EE01FC3AA}" type="presOf" srcId="{42AB0424-C432-4FD7-ABA2-4B8C439844D0}" destId="{C91AAFA3-C67C-40D7-AF2A-E840824402A0}" srcOrd="1" destOrd="0" presId="urn:microsoft.com/office/officeart/2005/8/layout/pyramid3"/>
    <dgm:cxn modelId="{F70CDD9B-AD07-435F-BFF8-F7F4DF4041F8}" type="presParOf" srcId="{7F09D68B-0661-499B-BECF-B1C2A812E27D}" destId="{F5D156AE-FA5C-4823-B30F-D049C52FFEAC}" srcOrd="0" destOrd="0" presId="urn:microsoft.com/office/officeart/2005/8/layout/pyramid3"/>
    <dgm:cxn modelId="{E099BB8F-7A5A-44F7-BC09-6B4D25AFF6D0}" type="presParOf" srcId="{F5D156AE-FA5C-4823-B30F-D049C52FFEAC}" destId="{8A99067C-7665-4242-917A-BC646EF15C44}" srcOrd="0" destOrd="0" presId="urn:microsoft.com/office/officeart/2005/8/layout/pyramid3"/>
    <dgm:cxn modelId="{5238B51A-B034-4F28-979D-569316AA7AAC}" type="presParOf" srcId="{F5D156AE-FA5C-4823-B30F-D049C52FFEAC}" destId="{2DC39B61-2F6D-47F6-B272-165C1CC74BF6}" srcOrd="1" destOrd="0" presId="urn:microsoft.com/office/officeart/2005/8/layout/pyramid3"/>
    <dgm:cxn modelId="{B68FFB27-4E79-4785-85B0-D6AA28AADD87}" type="presParOf" srcId="{7F09D68B-0661-499B-BECF-B1C2A812E27D}" destId="{4B0A2975-8771-4E3F-BF19-DC3D9D98CF27}" srcOrd="1" destOrd="0" presId="urn:microsoft.com/office/officeart/2005/8/layout/pyramid3"/>
    <dgm:cxn modelId="{00BAF1E9-791B-4973-874F-AA12C46BE77B}" type="presParOf" srcId="{4B0A2975-8771-4E3F-BF19-DC3D9D98CF27}" destId="{741C7E01-2654-40DF-8B0A-D04BA46CE35F}" srcOrd="0" destOrd="0" presId="urn:microsoft.com/office/officeart/2005/8/layout/pyramid3"/>
    <dgm:cxn modelId="{FDCF2C3B-7C7C-4972-A95F-4F412F3A8440}" type="presParOf" srcId="{4B0A2975-8771-4E3F-BF19-DC3D9D98CF27}" destId="{C91AAFA3-C67C-40D7-AF2A-E840824402A0}" srcOrd="1" destOrd="0" presId="urn:microsoft.com/office/officeart/2005/8/layout/pyramid3"/>
    <dgm:cxn modelId="{5E54D83E-6C1F-451B-9BB1-14212CF43BCB}" type="presParOf" srcId="{7F09D68B-0661-499B-BECF-B1C2A812E27D}" destId="{7EC83E7C-2115-4C5C-9E61-D1BDAE1AE518}" srcOrd="2" destOrd="0" presId="urn:microsoft.com/office/officeart/2005/8/layout/pyramid3"/>
    <dgm:cxn modelId="{E5D3EF65-FC8B-4547-BC0D-86629C02A405}" type="presParOf" srcId="{7EC83E7C-2115-4C5C-9E61-D1BDAE1AE518}" destId="{1573FC40-959C-4E64-919E-5DE02CF3E1EC}" srcOrd="0" destOrd="0" presId="urn:microsoft.com/office/officeart/2005/8/layout/pyramid3"/>
    <dgm:cxn modelId="{92D993F5-5BEF-4B5C-B5E6-6A04B9B9AC4F}" type="presParOf" srcId="{7EC83E7C-2115-4C5C-9E61-D1BDAE1AE518}" destId="{15F0F24A-A4B8-48D5-AC2C-64C47B0679C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EDF578-B877-4EA7-81B5-9A990FDB967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2AB0424-C432-4FD7-ABA2-4B8C439844D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/>
            <a:t>(COMPANY) is at the leading edge for (TREND) because (REASONS).</a:t>
          </a:r>
        </a:p>
      </dgm:t>
    </dgm:pt>
    <dgm:pt modelId="{23278D59-FD08-484F-9EC9-AB4D6D129944}" type="parTrans" cxnId="{D716C31E-D253-4872-84D3-B28494F9E088}">
      <dgm:prSet/>
      <dgm:spPr/>
      <dgm:t>
        <a:bodyPr/>
        <a:lstStyle/>
        <a:p>
          <a:endParaRPr lang="en-US"/>
        </a:p>
      </dgm:t>
    </dgm:pt>
    <dgm:pt modelId="{C7FC4F28-20A5-4C01-BC28-AACB50A4B279}" type="sibTrans" cxnId="{D716C31E-D253-4872-84D3-B28494F9E088}">
      <dgm:prSet/>
      <dgm:spPr/>
      <dgm:t>
        <a:bodyPr/>
        <a:lstStyle/>
        <a:p>
          <a:endParaRPr lang="en-US"/>
        </a:p>
      </dgm:t>
    </dgm:pt>
    <dgm:pt modelId="{1075A400-E2FC-4851-BCF5-4B897BB2C3F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/>
            <a:t>My experiences will prove valuable to (COMPANY) because (SKILLS).  </a:t>
          </a:r>
        </a:p>
      </dgm:t>
    </dgm:pt>
    <dgm:pt modelId="{A9C843A1-CCF6-41F5-ABC4-943D1DB4F839}" type="parTrans" cxnId="{7C47E7A3-CF2D-4131-A9DE-AF161050B47A}">
      <dgm:prSet/>
      <dgm:spPr/>
      <dgm:t>
        <a:bodyPr/>
        <a:lstStyle/>
        <a:p>
          <a:endParaRPr lang="en-US"/>
        </a:p>
      </dgm:t>
    </dgm:pt>
    <dgm:pt modelId="{7B327FCD-240C-435A-9E6D-0BAAE597EBDA}" type="sibTrans" cxnId="{7C47E7A3-CF2D-4131-A9DE-AF161050B47A}">
      <dgm:prSet/>
      <dgm:spPr/>
      <dgm:t>
        <a:bodyPr/>
        <a:lstStyle/>
        <a:p>
          <a:endParaRPr lang="en-US"/>
        </a:p>
      </dgm:t>
    </dgm:pt>
    <dgm:pt modelId="{0014AE6F-D6C3-488B-8670-319CB893746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/>
            <a:t>When I think about the (INDUSTRY) sector, I see (TRENDS). </a:t>
          </a:r>
        </a:p>
      </dgm:t>
    </dgm:pt>
    <dgm:pt modelId="{66379C18-A451-46B6-8DCA-F6A5CE151F22}" type="sibTrans" cxnId="{EC8B0030-245E-4DBD-B8F2-8B67D4F2170D}">
      <dgm:prSet/>
      <dgm:spPr/>
      <dgm:t>
        <a:bodyPr/>
        <a:lstStyle/>
        <a:p>
          <a:endParaRPr lang="en-US"/>
        </a:p>
      </dgm:t>
    </dgm:pt>
    <dgm:pt modelId="{36FFB93D-C5BD-464A-99A3-BCD35F5CE47B}" type="parTrans" cxnId="{EC8B0030-245E-4DBD-B8F2-8B67D4F2170D}">
      <dgm:prSet/>
      <dgm:spPr/>
      <dgm:t>
        <a:bodyPr/>
        <a:lstStyle/>
        <a:p>
          <a:endParaRPr lang="en-US"/>
        </a:p>
      </dgm:t>
    </dgm:pt>
    <dgm:pt modelId="{7F09D68B-0661-499B-BECF-B1C2A812E27D}" type="pres">
      <dgm:prSet presAssocID="{34EDF578-B877-4EA7-81B5-9A990FDB967F}" presName="Name0" presStyleCnt="0">
        <dgm:presLayoutVars>
          <dgm:dir/>
          <dgm:animLvl val="lvl"/>
          <dgm:resizeHandles val="exact"/>
        </dgm:presLayoutVars>
      </dgm:prSet>
      <dgm:spPr/>
    </dgm:pt>
    <dgm:pt modelId="{F5D156AE-FA5C-4823-B30F-D049C52FFEAC}" type="pres">
      <dgm:prSet presAssocID="{0014AE6F-D6C3-488B-8670-319CB893746D}" presName="Name8" presStyleCnt="0"/>
      <dgm:spPr/>
    </dgm:pt>
    <dgm:pt modelId="{8A99067C-7665-4242-917A-BC646EF15C44}" type="pres">
      <dgm:prSet presAssocID="{0014AE6F-D6C3-488B-8670-319CB893746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DC39B61-2F6D-47F6-B272-165C1CC74BF6}" type="pres">
      <dgm:prSet presAssocID="{0014AE6F-D6C3-488B-8670-319CB893746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0A2975-8771-4E3F-BF19-DC3D9D98CF27}" type="pres">
      <dgm:prSet presAssocID="{42AB0424-C432-4FD7-ABA2-4B8C439844D0}" presName="Name8" presStyleCnt="0"/>
      <dgm:spPr/>
    </dgm:pt>
    <dgm:pt modelId="{741C7E01-2654-40DF-8B0A-D04BA46CE35F}" type="pres">
      <dgm:prSet presAssocID="{42AB0424-C432-4FD7-ABA2-4B8C439844D0}" presName="level" presStyleLbl="node1" presStyleIdx="1" presStyleCnt="3">
        <dgm:presLayoutVars>
          <dgm:chMax val="1"/>
          <dgm:bulletEnabled val="1"/>
        </dgm:presLayoutVars>
      </dgm:prSet>
      <dgm:spPr/>
    </dgm:pt>
    <dgm:pt modelId="{C91AAFA3-C67C-40D7-AF2A-E840824402A0}" type="pres">
      <dgm:prSet presAssocID="{42AB0424-C432-4FD7-ABA2-4B8C439844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C83E7C-2115-4C5C-9E61-D1BDAE1AE518}" type="pres">
      <dgm:prSet presAssocID="{1075A400-E2FC-4851-BCF5-4B897BB2C3FA}" presName="Name8" presStyleCnt="0"/>
      <dgm:spPr/>
    </dgm:pt>
    <dgm:pt modelId="{1573FC40-959C-4E64-919E-5DE02CF3E1EC}" type="pres">
      <dgm:prSet presAssocID="{1075A400-E2FC-4851-BCF5-4B897BB2C3FA}" presName="level" presStyleLbl="node1" presStyleIdx="2" presStyleCnt="3">
        <dgm:presLayoutVars>
          <dgm:chMax val="1"/>
          <dgm:bulletEnabled val="1"/>
        </dgm:presLayoutVars>
      </dgm:prSet>
      <dgm:spPr/>
    </dgm:pt>
    <dgm:pt modelId="{15F0F24A-A4B8-48D5-AC2C-64C47B0679C9}" type="pres">
      <dgm:prSet presAssocID="{1075A400-E2FC-4851-BCF5-4B897BB2C3F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716C31E-D253-4872-84D3-B28494F9E088}" srcId="{34EDF578-B877-4EA7-81B5-9A990FDB967F}" destId="{42AB0424-C432-4FD7-ABA2-4B8C439844D0}" srcOrd="1" destOrd="0" parTransId="{23278D59-FD08-484F-9EC9-AB4D6D129944}" sibTransId="{C7FC4F28-20A5-4C01-BC28-AACB50A4B279}"/>
    <dgm:cxn modelId="{EC8B0030-245E-4DBD-B8F2-8B67D4F2170D}" srcId="{34EDF578-B877-4EA7-81B5-9A990FDB967F}" destId="{0014AE6F-D6C3-488B-8670-319CB893746D}" srcOrd="0" destOrd="0" parTransId="{36FFB93D-C5BD-464A-99A3-BCD35F5CE47B}" sibTransId="{66379C18-A451-46B6-8DCA-F6A5CE151F22}"/>
    <dgm:cxn modelId="{DA27E537-F89A-4E3C-AA3E-2E648333B0D9}" type="presOf" srcId="{0014AE6F-D6C3-488B-8670-319CB893746D}" destId="{8A99067C-7665-4242-917A-BC646EF15C44}" srcOrd="0" destOrd="0" presId="urn:microsoft.com/office/officeart/2005/8/layout/pyramid3"/>
    <dgm:cxn modelId="{A7BF183A-4CFA-4A01-8428-A574E5B7AC9E}" type="presOf" srcId="{34EDF578-B877-4EA7-81B5-9A990FDB967F}" destId="{7F09D68B-0661-499B-BECF-B1C2A812E27D}" srcOrd="0" destOrd="0" presId="urn:microsoft.com/office/officeart/2005/8/layout/pyramid3"/>
    <dgm:cxn modelId="{A8327E6B-ABA3-4315-869B-798B889EA816}" type="presOf" srcId="{1075A400-E2FC-4851-BCF5-4B897BB2C3FA}" destId="{1573FC40-959C-4E64-919E-5DE02CF3E1EC}" srcOrd="0" destOrd="0" presId="urn:microsoft.com/office/officeart/2005/8/layout/pyramid3"/>
    <dgm:cxn modelId="{57B81C88-867C-485A-8783-7D4B2CFFEEBD}" type="presOf" srcId="{42AB0424-C432-4FD7-ABA2-4B8C439844D0}" destId="{741C7E01-2654-40DF-8B0A-D04BA46CE35F}" srcOrd="0" destOrd="0" presId="urn:microsoft.com/office/officeart/2005/8/layout/pyramid3"/>
    <dgm:cxn modelId="{7C47E7A3-CF2D-4131-A9DE-AF161050B47A}" srcId="{34EDF578-B877-4EA7-81B5-9A990FDB967F}" destId="{1075A400-E2FC-4851-BCF5-4B897BB2C3FA}" srcOrd="2" destOrd="0" parTransId="{A9C843A1-CCF6-41F5-ABC4-943D1DB4F839}" sibTransId="{7B327FCD-240C-435A-9E6D-0BAAE597EBDA}"/>
    <dgm:cxn modelId="{F3F28BAC-86B3-43D9-BBFE-16C5E59D7245}" type="presOf" srcId="{0014AE6F-D6C3-488B-8670-319CB893746D}" destId="{2DC39B61-2F6D-47F6-B272-165C1CC74BF6}" srcOrd="1" destOrd="0" presId="urn:microsoft.com/office/officeart/2005/8/layout/pyramid3"/>
    <dgm:cxn modelId="{A8B06BB5-144E-4597-894E-A9FAA34B95BF}" type="presOf" srcId="{42AB0424-C432-4FD7-ABA2-4B8C439844D0}" destId="{C91AAFA3-C67C-40D7-AF2A-E840824402A0}" srcOrd="1" destOrd="0" presId="urn:microsoft.com/office/officeart/2005/8/layout/pyramid3"/>
    <dgm:cxn modelId="{0D1B2BE0-F392-49DA-AF87-E14DD97CB7DE}" type="presOf" srcId="{1075A400-E2FC-4851-BCF5-4B897BB2C3FA}" destId="{15F0F24A-A4B8-48D5-AC2C-64C47B0679C9}" srcOrd="1" destOrd="0" presId="urn:microsoft.com/office/officeart/2005/8/layout/pyramid3"/>
    <dgm:cxn modelId="{A6FFB9D9-751B-472B-A18C-0F7EA05AF1E9}" type="presParOf" srcId="{7F09D68B-0661-499B-BECF-B1C2A812E27D}" destId="{F5D156AE-FA5C-4823-B30F-D049C52FFEAC}" srcOrd="0" destOrd="0" presId="urn:microsoft.com/office/officeart/2005/8/layout/pyramid3"/>
    <dgm:cxn modelId="{002E5C78-C7FD-454B-ABAA-71F7A33FC846}" type="presParOf" srcId="{F5D156AE-FA5C-4823-B30F-D049C52FFEAC}" destId="{8A99067C-7665-4242-917A-BC646EF15C44}" srcOrd="0" destOrd="0" presId="urn:microsoft.com/office/officeart/2005/8/layout/pyramid3"/>
    <dgm:cxn modelId="{3F8FC100-F9FB-40D9-9422-A8B7D0F00F29}" type="presParOf" srcId="{F5D156AE-FA5C-4823-B30F-D049C52FFEAC}" destId="{2DC39B61-2F6D-47F6-B272-165C1CC74BF6}" srcOrd="1" destOrd="0" presId="urn:microsoft.com/office/officeart/2005/8/layout/pyramid3"/>
    <dgm:cxn modelId="{BEDA3510-3336-4F84-9C1F-5C829D05B83A}" type="presParOf" srcId="{7F09D68B-0661-499B-BECF-B1C2A812E27D}" destId="{4B0A2975-8771-4E3F-BF19-DC3D9D98CF27}" srcOrd="1" destOrd="0" presId="urn:microsoft.com/office/officeart/2005/8/layout/pyramid3"/>
    <dgm:cxn modelId="{4AA14B30-CDB5-467F-A084-9610DE48DC37}" type="presParOf" srcId="{4B0A2975-8771-4E3F-BF19-DC3D9D98CF27}" destId="{741C7E01-2654-40DF-8B0A-D04BA46CE35F}" srcOrd="0" destOrd="0" presId="urn:microsoft.com/office/officeart/2005/8/layout/pyramid3"/>
    <dgm:cxn modelId="{75CC66A8-8CE3-408D-B7A3-6EEC4BCB30F1}" type="presParOf" srcId="{4B0A2975-8771-4E3F-BF19-DC3D9D98CF27}" destId="{C91AAFA3-C67C-40D7-AF2A-E840824402A0}" srcOrd="1" destOrd="0" presId="urn:microsoft.com/office/officeart/2005/8/layout/pyramid3"/>
    <dgm:cxn modelId="{F816A741-BB13-476F-B042-ABEF0F8A14AB}" type="presParOf" srcId="{7F09D68B-0661-499B-BECF-B1C2A812E27D}" destId="{7EC83E7C-2115-4C5C-9E61-D1BDAE1AE518}" srcOrd="2" destOrd="0" presId="urn:microsoft.com/office/officeart/2005/8/layout/pyramid3"/>
    <dgm:cxn modelId="{E77DE751-4124-4AF0-B9C2-DC7BF58DE5E7}" type="presParOf" srcId="{7EC83E7C-2115-4C5C-9E61-D1BDAE1AE518}" destId="{1573FC40-959C-4E64-919E-5DE02CF3E1EC}" srcOrd="0" destOrd="0" presId="urn:microsoft.com/office/officeart/2005/8/layout/pyramid3"/>
    <dgm:cxn modelId="{5B3FAF1D-DB3A-4496-91D5-AFA821BF4BB8}" type="presParOf" srcId="{7EC83E7C-2115-4C5C-9E61-D1BDAE1AE518}" destId="{15F0F24A-A4B8-48D5-AC2C-64C47B0679C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B8829-2608-4C2B-8BB7-524131FCBA48}">
      <dsp:nvSpPr>
        <dsp:cNvPr id="0" name=""/>
        <dsp:cNvSpPr/>
      </dsp:nvSpPr>
      <dsp:spPr>
        <a:xfrm>
          <a:off x="457177" y="36503"/>
          <a:ext cx="6073793" cy="6073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You</a:t>
          </a:r>
          <a:br>
            <a:rPr lang="en-US" sz="37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Your </a:t>
          </a:r>
          <a:b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unique </a:t>
          </a:r>
          <a:b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talents or </a:t>
          </a:r>
          <a:b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relevant skills/ experiences</a:t>
          </a:r>
          <a:endParaRPr lang="en-US" sz="3700" kern="1200" dirty="0">
            <a:solidFill>
              <a:schemeClr val="bg1"/>
            </a:solidFill>
            <a:latin typeface="Whitney Book" pitchFamily="50" charset="0"/>
            <a:cs typeface="Whitney Book" pitchFamily="50" charset="0"/>
          </a:endParaRPr>
        </a:p>
      </dsp:txBody>
      <dsp:txXfrm>
        <a:off x="1305320" y="752734"/>
        <a:ext cx="3502007" cy="4641331"/>
      </dsp:txXfrm>
    </dsp:sp>
    <dsp:sp modelId="{56A9D5A2-773C-49B7-8624-E8CA78FD2325}">
      <dsp:nvSpPr>
        <dsp:cNvPr id="0" name=""/>
        <dsp:cNvSpPr/>
      </dsp:nvSpPr>
      <dsp:spPr>
        <a:xfrm>
          <a:off x="4834747" y="32616"/>
          <a:ext cx="6073793" cy="6073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Employer</a:t>
          </a:r>
          <a:br>
            <a:rPr lang="en-US" sz="3600" b="1" u="sng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Attributes </a:t>
          </a:r>
          <a:b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they are </a:t>
          </a:r>
          <a:b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</a:br>
          <a:r>
            <a:rPr lang="en-US" sz="3200" kern="1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rPr>
            <a:t>looking for </a:t>
          </a:r>
        </a:p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Whitney Book" pitchFamily="50" charset="0"/>
            <a:cs typeface="Whitney Book" pitchFamily="50" charset="0"/>
          </a:endParaRPr>
        </a:p>
      </dsp:txBody>
      <dsp:txXfrm>
        <a:off x="6558391" y="748846"/>
        <a:ext cx="3502007" cy="4641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9067C-7665-4242-917A-BC646EF15C44}">
      <dsp:nvSpPr>
        <dsp:cNvPr id="0" name=""/>
        <dsp:cNvSpPr/>
      </dsp:nvSpPr>
      <dsp:spPr>
        <a:xfrm rot="10800000">
          <a:off x="0" y="0"/>
          <a:ext cx="5346699" cy="1498600"/>
        </a:xfrm>
        <a:prstGeom prst="trapezoid">
          <a:avLst>
            <a:gd name="adj" fmla="val 59463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Situation </a:t>
          </a:r>
        </a:p>
      </dsp:txBody>
      <dsp:txXfrm rot="-10800000">
        <a:off x="935672" y="0"/>
        <a:ext cx="3475354" cy="1498600"/>
      </dsp:txXfrm>
    </dsp:sp>
    <dsp:sp modelId="{741C7E01-2654-40DF-8B0A-D04BA46CE35F}">
      <dsp:nvSpPr>
        <dsp:cNvPr id="0" name=""/>
        <dsp:cNvSpPr/>
      </dsp:nvSpPr>
      <dsp:spPr>
        <a:xfrm rot="10800000">
          <a:off x="891116" y="1498600"/>
          <a:ext cx="3564466" cy="1498600"/>
        </a:xfrm>
        <a:prstGeom prst="trapezoid">
          <a:avLst>
            <a:gd name="adj" fmla="val 59463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Actions</a:t>
          </a:r>
        </a:p>
      </dsp:txBody>
      <dsp:txXfrm rot="-10800000">
        <a:off x="1514898" y="1498600"/>
        <a:ext cx="2316902" cy="1498600"/>
      </dsp:txXfrm>
    </dsp:sp>
    <dsp:sp modelId="{1573FC40-959C-4E64-919E-5DE02CF3E1EC}">
      <dsp:nvSpPr>
        <dsp:cNvPr id="0" name=""/>
        <dsp:cNvSpPr/>
      </dsp:nvSpPr>
      <dsp:spPr>
        <a:xfrm rot="10800000">
          <a:off x="1782233" y="2997200"/>
          <a:ext cx="1782233" cy="1498600"/>
        </a:xfrm>
        <a:prstGeom prst="trapezoid">
          <a:avLst>
            <a:gd name="adj" fmla="val 59463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Results</a:t>
          </a:r>
        </a:p>
      </dsp:txBody>
      <dsp:txXfrm rot="-10800000">
        <a:off x="1782233" y="2997200"/>
        <a:ext cx="1782233" cy="1498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9067C-7665-4242-917A-BC646EF15C44}">
      <dsp:nvSpPr>
        <dsp:cNvPr id="0" name=""/>
        <dsp:cNvSpPr/>
      </dsp:nvSpPr>
      <dsp:spPr>
        <a:xfrm rot="10800000">
          <a:off x="0" y="0"/>
          <a:ext cx="3758283" cy="954142"/>
        </a:xfrm>
        <a:prstGeom prst="trapezoid">
          <a:avLst>
            <a:gd name="adj" fmla="val 6564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Macro</a:t>
          </a:r>
        </a:p>
      </dsp:txBody>
      <dsp:txXfrm rot="-10800000">
        <a:off x="657699" y="0"/>
        <a:ext cx="2442883" cy="954142"/>
      </dsp:txXfrm>
    </dsp:sp>
    <dsp:sp modelId="{741C7E01-2654-40DF-8B0A-D04BA46CE35F}">
      <dsp:nvSpPr>
        <dsp:cNvPr id="0" name=""/>
        <dsp:cNvSpPr/>
      </dsp:nvSpPr>
      <dsp:spPr>
        <a:xfrm rot="10800000">
          <a:off x="626380" y="954142"/>
          <a:ext cx="2505521" cy="954142"/>
        </a:xfrm>
        <a:prstGeom prst="trapezoid">
          <a:avLst>
            <a:gd name="adj" fmla="val 6564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Micro</a:t>
          </a:r>
        </a:p>
      </dsp:txBody>
      <dsp:txXfrm rot="-10800000">
        <a:off x="1064846" y="954142"/>
        <a:ext cx="1628589" cy="954142"/>
      </dsp:txXfrm>
    </dsp:sp>
    <dsp:sp modelId="{1573FC40-959C-4E64-919E-5DE02CF3E1EC}">
      <dsp:nvSpPr>
        <dsp:cNvPr id="0" name=""/>
        <dsp:cNvSpPr/>
      </dsp:nvSpPr>
      <dsp:spPr>
        <a:xfrm rot="10800000">
          <a:off x="1252761" y="1908284"/>
          <a:ext cx="1252760" cy="954142"/>
        </a:xfrm>
        <a:prstGeom prst="trapezoid">
          <a:avLst>
            <a:gd name="adj" fmla="val 6564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</a:t>
          </a:r>
        </a:p>
      </dsp:txBody>
      <dsp:txXfrm rot="-10800000">
        <a:off x="1252761" y="1908284"/>
        <a:ext cx="1252760" cy="954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9067C-7665-4242-917A-BC646EF15C44}">
      <dsp:nvSpPr>
        <dsp:cNvPr id="0" name=""/>
        <dsp:cNvSpPr/>
      </dsp:nvSpPr>
      <dsp:spPr>
        <a:xfrm rot="10800000">
          <a:off x="0" y="0"/>
          <a:ext cx="3758283" cy="954142"/>
        </a:xfrm>
        <a:prstGeom prst="trapezoid">
          <a:avLst>
            <a:gd name="adj" fmla="val 6564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When I think about the (INDUSTRY) sector, I see (TRENDS). </a:t>
          </a:r>
        </a:p>
      </dsp:txBody>
      <dsp:txXfrm rot="-10800000">
        <a:off x="657699" y="0"/>
        <a:ext cx="2442883" cy="954142"/>
      </dsp:txXfrm>
    </dsp:sp>
    <dsp:sp modelId="{741C7E01-2654-40DF-8B0A-D04BA46CE35F}">
      <dsp:nvSpPr>
        <dsp:cNvPr id="0" name=""/>
        <dsp:cNvSpPr/>
      </dsp:nvSpPr>
      <dsp:spPr>
        <a:xfrm rot="10800000">
          <a:off x="626380" y="954142"/>
          <a:ext cx="2505521" cy="954142"/>
        </a:xfrm>
        <a:prstGeom prst="trapezoid">
          <a:avLst>
            <a:gd name="adj" fmla="val 6564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(COMPANY) is at the leading edge for (TREND) because (REASONS).</a:t>
          </a:r>
        </a:p>
      </dsp:txBody>
      <dsp:txXfrm rot="-10800000">
        <a:off x="1064846" y="954142"/>
        <a:ext cx="1628589" cy="954142"/>
      </dsp:txXfrm>
    </dsp:sp>
    <dsp:sp modelId="{1573FC40-959C-4E64-919E-5DE02CF3E1EC}">
      <dsp:nvSpPr>
        <dsp:cNvPr id="0" name=""/>
        <dsp:cNvSpPr/>
      </dsp:nvSpPr>
      <dsp:spPr>
        <a:xfrm rot="10800000">
          <a:off x="1252761" y="1908284"/>
          <a:ext cx="1252760" cy="954142"/>
        </a:xfrm>
        <a:prstGeom prst="trapezoid">
          <a:avLst>
            <a:gd name="adj" fmla="val 6564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My experiences will prove valuable to (COMPANY) because (SKILLS).  </a:t>
          </a:r>
        </a:p>
      </dsp:txBody>
      <dsp:txXfrm rot="-10800000">
        <a:off x="1252761" y="1908284"/>
        <a:ext cx="1252760" cy="954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0BFC2-C2A4-43C9-BB68-96F5CB716E7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8F794-CEE8-46DE-ABEB-4B84DA943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4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71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06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8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1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63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97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4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84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7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9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47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1A499-87FB-EF4D-8544-996064F5C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799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15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76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01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3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AC2A-E969-3C46-9ED8-B46D40C5E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44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AC2A-E969-3C46-9ED8-B46D40C5E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400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AC2A-E969-3C46-9ED8-B46D40C5E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22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AC2A-E969-3C46-9ED8-B46D40C5E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409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AC2A-E969-3C46-9ED8-B46D40C5E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28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8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3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big emphasis</a:t>
            </a:r>
            <a:r>
              <a:rPr lang="en-US" baseline="0" dirty="0"/>
              <a:t> is the value proposition: t</a:t>
            </a:r>
            <a:r>
              <a:rPr lang="en-US" dirty="0"/>
              <a:t>ransferrable,</a:t>
            </a:r>
            <a:r>
              <a:rPr lang="en-US" baseline="0" dirty="0"/>
              <a:t> relevant skills that are matched to the companies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B9544-C2B9-40E7-90D6-C78B7CEB3A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66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5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up in several areas: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Company mission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Company values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Job Description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1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1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1A499-87FB-EF4D-8544-996064F5C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3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CAD8-6CD9-4699-8186-6B3EBD384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FE25A-0055-4307-9DE5-A0CAAFCD3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DD8C3-CD1D-420F-9008-6AC55C82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3AEE1-C396-4BDE-8162-9E5A35C9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3106-29D4-46CD-8AEF-BD225401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1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2E34-1242-457C-B6F3-D47C57B1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E8843-9297-4573-AF28-9A0917E42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D9CA1-05FB-4FA3-B634-5E56DF0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004AC-96C8-4FCD-9B65-0DFDFDC9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40A1-DCAD-47D7-9B95-D7009D24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003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B6FC-4E40-8F4F-BFE2-70731C0B351F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8DAA03B6-3A17-6D41-848B-3761916AF965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354-C79E-8A4F-8EAF-C28DD3CC18D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23900" y="6223000"/>
            <a:ext cx="3276600" cy="4445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Suggested length</a:t>
            </a:r>
          </a:p>
        </p:txBody>
      </p:sp>
    </p:spTree>
    <p:extLst>
      <p:ext uri="{BB962C8B-B14F-4D97-AF65-F5344CB8AC3E}">
        <p14:creationId xmlns:p14="http://schemas.microsoft.com/office/powerpoint/2010/main" val="41017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811E-DADD-0A4F-A035-B1F0D606B692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1465-F55F-1545-BDA5-E59BD9341045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E927-2F8F-C84A-9533-F3C74292EB7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7284-3E49-A04B-9D99-5A8D65424253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7AAD-3C33-5C4E-A5C3-2AD3DEEE3A82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3CAC-6950-2D48-BF8B-0EA3310FD4A9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757A7-9896-4C63-AC39-00B3BBE05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0B4A0-F988-4967-8DAE-DEAB96718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A9489-1A4F-4751-9CA0-FD0B3DEE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69B12-380F-4C30-9002-649C26CA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9C04C-AD03-4F0A-B5C9-344384C6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520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265E-292C-4446-B5AF-7540913CD49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B6FC-4E40-8F4F-BFE2-70731C0B351F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8DAA03B6-3A17-6D41-848B-3761916AF965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2017_cover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569" y="0"/>
            <a:ext cx="12944592" cy="728133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514764" y="896897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46193" y="1029824"/>
            <a:ext cx="10905067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267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Headline Goes Here.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idx="1" hasCustomPrompt="1"/>
          </p:nvPr>
        </p:nvSpPr>
        <p:spPr>
          <a:xfrm>
            <a:off x="357484" y="2588684"/>
            <a:ext cx="10893777" cy="778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none" baseline="0">
                <a:solidFill>
                  <a:schemeClr val="bg2"/>
                </a:solidFill>
                <a:latin typeface="Whitney Book" pitchFamily="2" charset="0"/>
                <a:cs typeface="Whitney Book" pitchFamily="2" charset="0"/>
              </a:defRPr>
            </a:lvl1pPr>
          </a:lstStyle>
          <a:p>
            <a:pPr lvl="0"/>
            <a:r>
              <a:rPr lang="en-US" dirty="0"/>
              <a:t>Place subhead here.</a:t>
            </a:r>
          </a:p>
        </p:txBody>
      </p:sp>
    </p:spTree>
    <p:extLst>
      <p:ext uri="{BB962C8B-B14F-4D97-AF65-F5344CB8AC3E}">
        <p14:creationId xmlns:p14="http://schemas.microsoft.com/office/powerpoint/2010/main" val="64201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57957" y="898049"/>
            <a:ext cx="10487377" cy="5363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29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a Page With Charts.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90480" y="759693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3017" y="1696500"/>
            <a:ext cx="10476979" cy="420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2">
                    <a:lumMod val="50000"/>
                  </a:schemeClr>
                </a:solidFill>
                <a:latin typeface="Whitney Medium" pitchFamily="2" charset="0"/>
                <a:cs typeface="Whitney Medium" pitchFamily="2" charset="0"/>
              </a:defRPr>
            </a:lvl1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/>
            </a:lvl4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Chart description text. Use the below instead of the default PowerPoint charts.</a:t>
            </a:r>
          </a:p>
        </p:txBody>
      </p:sp>
    </p:spTree>
    <p:extLst>
      <p:ext uri="{BB962C8B-B14F-4D97-AF65-F5344CB8AC3E}">
        <p14:creationId xmlns:p14="http://schemas.microsoft.com/office/powerpoint/2010/main" val="424952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ilding, outdoor, city&#10;&#10;Description automatically generated">
            <a:extLst>
              <a:ext uri="{FF2B5EF4-FFF2-40B4-BE49-F238E27FC236}">
                <a16:creationId xmlns:a16="http://schemas.microsoft.com/office/drawing/2014/main" id="{6623A9CD-375C-4728-8BA3-CB82C9ACE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48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812038" y="790639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643467" y="1481479"/>
            <a:ext cx="10905067" cy="90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267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Goes Here.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idx="1" hasCustomPrompt="1"/>
          </p:nvPr>
        </p:nvSpPr>
        <p:spPr>
          <a:xfrm>
            <a:off x="643468" y="2387143"/>
            <a:ext cx="10893777" cy="6569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cap="none" baseline="0">
                <a:solidFill>
                  <a:schemeClr val="bg1"/>
                </a:solidFill>
                <a:latin typeface="Whitney Book" pitchFamily="2" charset="0"/>
                <a:cs typeface="Whitney Book" pitchFamily="2" charset="0"/>
              </a:defRPr>
            </a:lvl1pPr>
          </a:lstStyle>
          <a:p>
            <a:pPr lvl="0"/>
            <a:r>
              <a:rPr lang="en-US" dirty="0"/>
              <a:t>Place subhead here.</a:t>
            </a:r>
          </a:p>
        </p:txBody>
      </p:sp>
    </p:spTree>
    <p:extLst>
      <p:ext uri="{BB962C8B-B14F-4D97-AF65-F5344CB8AC3E}">
        <p14:creationId xmlns:p14="http://schemas.microsoft.com/office/powerpoint/2010/main" val="149094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2017_cover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502400"/>
          </a:xfrm>
          <a:prstGeom prst="rect">
            <a:avLst/>
          </a:prstGeom>
        </p:spPr>
      </p:pic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2218265" y="1574804"/>
            <a:ext cx="7744180" cy="169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33" b="0" i="0" cap="none">
                <a:solidFill>
                  <a:schemeClr val="tx2">
                    <a:lumMod val="50000"/>
                  </a:schemeClr>
                </a:solidFill>
                <a:latin typeface="Whitney Book" pitchFamily="2" charset="0"/>
                <a:cs typeface="Whitney Book" pitchFamily="2" charset="0"/>
              </a:defRPr>
            </a:lvl1pPr>
          </a:lstStyle>
          <a:p>
            <a:r>
              <a:rPr lang="en-US" dirty="0"/>
              <a:t>Cover Slide With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-11289" y="5300133"/>
            <a:ext cx="12203289" cy="1752139"/>
          </a:xfrm>
          <a:custGeom>
            <a:avLst/>
            <a:gdLst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625600 h 1625600"/>
              <a:gd name="connsiteX5" fmla="*/ 0 w 9152467"/>
              <a:gd name="connsiteY5" fmla="*/ 1625600 h 1625600"/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193800 h 1625600"/>
              <a:gd name="connsiteX5" fmla="*/ 0 w 9152467"/>
              <a:gd name="connsiteY5" fmla="*/ 1625600 h 1625600"/>
              <a:gd name="connsiteX0" fmla="*/ 0 w 9152467"/>
              <a:gd name="connsiteY0" fmla="*/ 1130300 h 1193800"/>
              <a:gd name="connsiteX1" fmla="*/ 0 w 9152467"/>
              <a:gd name="connsiteY1" fmla="*/ 0 h 1193800"/>
              <a:gd name="connsiteX2" fmla="*/ 4631267 w 9152467"/>
              <a:gd name="connsiteY2" fmla="*/ 541867 h 1193800"/>
              <a:gd name="connsiteX3" fmla="*/ 9152467 w 9152467"/>
              <a:gd name="connsiteY3" fmla="*/ 8467 h 1193800"/>
              <a:gd name="connsiteX4" fmla="*/ 9152467 w 9152467"/>
              <a:gd name="connsiteY4" fmla="*/ 1193800 h 1193800"/>
              <a:gd name="connsiteX5" fmla="*/ 0 w 9152467"/>
              <a:gd name="connsiteY5" fmla="*/ 1130300 h 1193800"/>
              <a:gd name="connsiteX0" fmla="*/ 0 w 9152467"/>
              <a:gd name="connsiteY0" fmla="*/ 1130300 h 1193800"/>
              <a:gd name="connsiteX1" fmla="*/ 0 w 9152467"/>
              <a:gd name="connsiteY1" fmla="*/ 0 h 1193800"/>
              <a:gd name="connsiteX2" fmla="*/ 4631267 w 9152467"/>
              <a:gd name="connsiteY2" fmla="*/ 541867 h 1193800"/>
              <a:gd name="connsiteX3" fmla="*/ 9152467 w 9152467"/>
              <a:gd name="connsiteY3" fmla="*/ 8467 h 1193800"/>
              <a:gd name="connsiteX4" fmla="*/ 9152467 w 9152467"/>
              <a:gd name="connsiteY4" fmla="*/ 1193800 h 1193800"/>
              <a:gd name="connsiteX5" fmla="*/ 0 w 9152467"/>
              <a:gd name="connsiteY5" fmla="*/ 1130300 h 1193800"/>
              <a:gd name="connsiteX0" fmla="*/ 0 w 9152467"/>
              <a:gd name="connsiteY0" fmla="*/ 1130300 h 1193800"/>
              <a:gd name="connsiteX1" fmla="*/ 0 w 9152467"/>
              <a:gd name="connsiteY1" fmla="*/ 0 h 1193800"/>
              <a:gd name="connsiteX2" fmla="*/ 4631267 w 9152467"/>
              <a:gd name="connsiteY2" fmla="*/ 541867 h 1193800"/>
              <a:gd name="connsiteX3" fmla="*/ 9152467 w 9152467"/>
              <a:gd name="connsiteY3" fmla="*/ 8467 h 1193800"/>
              <a:gd name="connsiteX4" fmla="*/ 9152467 w 9152467"/>
              <a:gd name="connsiteY4" fmla="*/ 1193800 h 1193800"/>
              <a:gd name="connsiteX5" fmla="*/ 0 w 9152467"/>
              <a:gd name="connsiteY5" fmla="*/ 11303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7" h="1193800">
                <a:moveTo>
                  <a:pt x="0" y="1130300"/>
                </a:moveTo>
                <a:lnTo>
                  <a:pt x="0" y="0"/>
                </a:lnTo>
                <a:lnTo>
                  <a:pt x="4631267" y="541867"/>
                </a:lnTo>
                <a:lnTo>
                  <a:pt x="9152467" y="8467"/>
                </a:lnTo>
                <a:lnTo>
                  <a:pt x="9152467" y="1193800"/>
                </a:lnTo>
                <a:lnTo>
                  <a:pt x="0" y="1130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EE3D0-FD98-414E-8113-0333FCB22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5715" y="6314509"/>
            <a:ext cx="3129280" cy="2764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F5DF4D-F08D-604F-BC58-FBFFB6D8E826}"/>
              </a:ext>
            </a:extLst>
          </p:cNvPr>
          <p:cNvCxnSpPr/>
          <p:nvPr userDrawn="1"/>
        </p:nvCxnSpPr>
        <p:spPr>
          <a:xfrm>
            <a:off x="5806392" y="1407807"/>
            <a:ext cx="567925" cy="2328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6EF212-AD55-0140-A20D-676D7AB813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5948" y="549873"/>
            <a:ext cx="2448811" cy="4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2017_cover2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0" y="0"/>
            <a:ext cx="12192000" cy="33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3"/>
          <p:cNvSpPr/>
          <p:nvPr userDrawn="1"/>
        </p:nvSpPr>
        <p:spPr>
          <a:xfrm>
            <a:off x="1" y="2036205"/>
            <a:ext cx="12203289" cy="2167467"/>
          </a:xfrm>
          <a:custGeom>
            <a:avLst/>
            <a:gdLst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625600 h 1625600"/>
              <a:gd name="connsiteX5" fmla="*/ 0 w 9152467"/>
              <a:gd name="connsiteY5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7" h="1625600">
                <a:moveTo>
                  <a:pt x="0" y="1625600"/>
                </a:moveTo>
                <a:lnTo>
                  <a:pt x="0" y="0"/>
                </a:lnTo>
                <a:lnTo>
                  <a:pt x="4631267" y="541867"/>
                </a:lnTo>
                <a:lnTo>
                  <a:pt x="9152467" y="8467"/>
                </a:lnTo>
                <a:lnTo>
                  <a:pt x="9152467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2190043" y="3119939"/>
            <a:ext cx="7744180" cy="169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33" cap="none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Cover Slide With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A3B8C-AB95-5644-BBFC-8868065A75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043" y="6030683"/>
            <a:ext cx="2082800" cy="4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8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12225867" cy="3364088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  <a:gd name="connsiteX0" fmla="*/ 0 w 9169400"/>
              <a:gd name="connsiteY0" fmla="*/ 2294467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2294467 h 4402666"/>
              <a:gd name="connsiteX0" fmla="*/ 0 w 9169400"/>
              <a:gd name="connsiteY0" fmla="*/ 1879600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879600 h 4402666"/>
              <a:gd name="connsiteX0" fmla="*/ 0 w 9169400"/>
              <a:gd name="connsiteY0" fmla="*/ 0 h 2523066"/>
              <a:gd name="connsiteX1" fmla="*/ 0 w 9169400"/>
              <a:gd name="connsiteY1" fmla="*/ 1981200 h 2523066"/>
              <a:gd name="connsiteX2" fmla="*/ 4631267 w 9169400"/>
              <a:gd name="connsiteY2" fmla="*/ 2523066 h 2523066"/>
              <a:gd name="connsiteX3" fmla="*/ 9169400 w 9169400"/>
              <a:gd name="connsiteY3" fmla="*/ 1981200 h 2523066"/>
              <a:gd name="connsiteX4" fmla="*/ 9160934 w 9169400"/>
              <a:gd name="connsiteY4" fmla="*/ 342900 h 2523066"/>
              <a:gd name="connsiteX5" fmla="*/ 0 w 9169400"/>
              <a:gd name="connsiteY5" fmla="*/ 0 h 2523066"/>
              <a:gd name="connsiteX0" fmla="*/ 0 w 9169400"/>
              <a:gd name="connsiteY0" fmla="*/ 0 h 2523066"/>
              <a:gd name="connsiteX1" fmla="*/ 0 w 9169400"/>
              <a:gd name="connsiteY1" fmla="*/ 1981200 h 2523066"/>
              <a:gd name="connsiteX2" fmla="*/ 4631267 w 9169400"/>
              <a:gd name="connsiteY2" fmla="*/ 2523066 h 2523066"/>
              <a:gd name="connsiteX3" fmla="*/ 9169400 w 9169400"/>
              <a:gd name="connsiteY3" fmla="*/ 1981200 h 2523066"/>
              <a:gd name="connsiteX4" fmla="*/ 9160934 w 9169400"/>
              <a:gd name="connsiteY4" fmla="*/ 0 h 2523066"/>
              <a:gd name="connsiteX5" fmla="*/ 0 w 9169400"/>
              <a:gd name="connsiteY5" fmla="*/ 0 h 25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2523066">
                <a:moveTo>
                  <a:pt x="0" y="0"/>
                </a:moveTo>
                <a:lnTo>
                  <a:pt x="0" y="1981200"/>
                </a:lnTo>
                <a:lnTo>
                  <a:pt x="4631267" y="2523066"/>
                </a:lnTo>
                <a:lnTo>
                  <a:pt x="9169400" y="1981200"/>
                </a:lnTo>
                <a:lnTo>
                  <a:pt x="916093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0000">
                <a:srgbClr val="2774AE"/>
              </a:gs>
              <a:gs pos="0">
                <a:srgbClr val="003B5C"/>
              </a:gs>
              <a:gs pos="100000">
                <a:srgbClr val="C3D7EE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00744" y="791338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 Placeholder 1"/>
          <p:cNvSpPr>
            <a:spLocks noGrp="1"/>
          </p:cNvSpPr>
          <p:nvPr>
            <p:ph idx="1" hasCustomPrompt="1"/>
          </p:nvPr>
        </p:nvSpPr>
        <p:spPr>
          <a:xfrm>
            <a:off x="677333" y="4978400"/>
            <a:ext cx="10972800" cy="111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1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Caption for event, person or image above</a:t>
            </a:r>
          </a:p>
        </p:txBody>
      </p:sp>
      <p:sp>
        <p:nvSpPr>
          <p:cNvPr id="16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564442" y="946333"/>
            <a:ext cx="1104053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33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Event or Speaker Name With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821058" y="2350910"/>
            <a:ext cx="2527300" cy="2370667"/>
          </a:xfrm>
          <a:prstGeom prst="roundRect">
            <a:avLst/>
          </a:prstGeom>
          <a:solidFill>
            <a:schemeClr val="bg2">
              <a:lumMod val="6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image here or click to place image.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A0BCA-E8F6-6849-9587-75B50ACCE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3307" y="6137415"/>
            <a:ext cx="2082800" cy="4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0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1290" y="-22577"/>
            <a:ext cx="12225867" cy="5870221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4402666">
                <a:moveTo>
                  <a:pt x="0" y="16933"/>
                </a:moveTo>
                <a:lnTo>
                  <a:pt x="0" y="3860800"/>
                </a:lnTo>
                <a:lnTo>
                  <a:pt x="4631267" y="4402666"/>
                </a:lnTo>
                <a:lnTo>
                  <a:pt x="9169400" y="3860800"/>
                </a:lnTo>
                <a:lnTo>
                  <a:pt x="9160934" y="0"/>
                </a:lnTo>
                <a:lnTo>
                  <a:pt x="0" y="16933"/>
                </a:lnTo>
                <a:close/>
              </a:path>
            </a:pathLst>
          </a:custGeom>
          <a:gradFill flip="none" rotWithShape="1">
            <a:gsLst>
              <a:gs pos="0">
                <a:srgbClr val="2774AE"/>
              </a:gs>
              <a:gs pos="45000">
                <a:srgbClr val="75A6CE"/>
              </a:gs>
              <a:gs pos="100000">
                <a:srgbClr val="C3D7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2178455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564442" y="2452032"/>
            <a:ext cx="11040535" cy="1633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267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Slide Without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132CC-E928-E148-AD32-391836005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178" y="878406"/>
            <a:ext cx="2556933" cy="556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0078F-4B74-0144-A768-37203BDEC4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004" y="6220241"/>
            <a:ext cx="2959281" cy="2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5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1290" y="-22577"/>
            <a:ext cx="12225867" cy="5870221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4402666">
                <a:moveTo>
                  <a:pt x="0" y="16933"/>
                </a:moveTo>
                <a:lnTo>
                  <a:pt x="0" y="3860800"/>
                </a:lnTo>
                <a:lnTo>
                  <a:pt x="4631267" y="4402666"/>
                </a:lnTo>
                <a:lnTo>
                  <a:pt x="9169400" y="3860800"/>
                </a:lnTo>
                <a:lnTo>
                  <a:pt x="9160934" y="0"/>
                </a:lnTo>
                <a:lnTo>
                  <a:pt x="0" y="16933"/>
                </a:lnTo>
                <a:close/>
              </a:path>
            </a:pathLst>
          </a:custGeom>
          <a:gradFill flip="none" rotWithShape="1">
            <a:gsLst>
              <a:gs pos="98000">
                <a:srgbClr val="C3D7EE">
                  <a:alpha val="16000"/>
                </a:srgbClr>
              </a:gs>
              <a:gs pos="0">
                <a:srgbClr val="C3D7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564442" y="2452032"/>
            <a:ext cx="11040535" cy="1633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267" cap="none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Cover Slide Without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0078F-4B74-0144-A768-37203BDEC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004" y="6220241"/>
            <a:ext cx="2959281" cy="269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BA782D-16A5-6F48-9692-6D0A3C3BCB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3178" y="923681"/>
            <a:ext cx="2556933" cy="5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17D1-B07F-42FD-A6CC-C5251F0F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E359-17FC-4668-AEF0-38A72681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B005C-4A4B-432F-A007-AEE7FA7C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59FA-4C84-47AB-B24A-6C51F4B0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17087-38B5-4199-8D74-0B75D4BD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69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12800" y="3935395"/>
            <a:ext cx="10566400" cy="1830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733" cap="none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Cover Slide With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542118" y="740462"/>
            <a:ext cx="3131671" cy="2982713"/>
          </a:xfrm>
          <a:prstGeom prst="roundRect">
            <a:avLst/>
          </a:prstGeom>
          <a:solidFill>
            <a:srgbClr val="E7E7E7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image here or click to place image.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B5558-9B02-1F48-8A24-2C83B9ADE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4600" y="5861349"/>
            <a:ext cx="2082800" cy="4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5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12800" y="5350250"/>
            <a:ext cx="10566400" cy="560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667" cap="none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Large Photo Layout. Place Caption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389632" y="740461"/>
            <a:ext cx="7437120" cy="4465523"/>
          </a:xfrm>
          <a:prstGeom prst="rect">
            <a:avLst/>
          </a:prstGeom>
          <a:solidFill>
            <a:srgbClr val="E7E7E7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133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image here or click to place image.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F1573-7C2A-334E-81BE-B8FB5ED01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00" y="6206799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1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12038" y="621559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C8C6CAE-4AF3-4542-99F4-FE59CA49E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644" y="917263"/>
            <a:ext cx="10487377" cy="625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37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A Page With Bullets Or Text.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2CC85AC-53EB-6E4F-9605-6BF6CA76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51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52312" y="909650"/>
            <a:ext cx="10487377" cy="625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37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A Page With Bullets Or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CE02CD-029A-AF45-BD2A-606A3119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11" y="1826683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520300-1643-4461-95A6-F5805D07406B}"/>
              </a:ext>
            </a:extLst>
          </p:cNvPr>
          <p:cNvCxnSpPr/>
          <p:nvPr userDrawn="1"/>
        </p:nvCxnSpPr>
        <p:spPr>
          <a:xfrm>
            <a:off x="5812038" y="608866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451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57957" y="898048"/>
            <a:ext cx="10487377" cy="527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29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a Page With Charts.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90480" y="759693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3017" y="1696500"/>
            <a:ext cx="10476979" cy="420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2">
                    <a:lumMod val="50000"/>
                  </a:schemeClr>
                </a:solidFill>
                <a:latin typeface="Whitney Medium" pitchFamily="2" charset="0"/>
                <a:cs typeface="Whitney Medium" pitchFamily="2" charset="0"/>
              </a:defRPr>
            </a:lvl1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/>
            </a:lvl4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Chart description text. Use the below instead of the default PowerPoint charts.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44824-7C1E-244E-A5AC-0BF5A4EC1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00" y="6206799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9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57957" y="898048"/>
            <a:ext cx="10487377" cy="527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29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Table.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90480" y="759693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3017" y="1696499"/>
            <a:ext cx="10476979" cy="420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2">
                    <a:lumMod val="50000"/>
                  </a:schemeClr>
                </a:solidFill>
                <a:latin typeface="Whitney Book" pitchFamily="2" charset="0"/>
                <a:cs typeface="Whitney Book" pitchFamily="2" charset="0"/>
              </a:defRPr>
            </a:lvl1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/>
            </a:lvl4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Chart description text.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4D792-5709-EF49-8975-A8BF1C751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00" y="6206799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2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1290" y="-11287"/>
            <a:ext cx="12225867" cy="6468532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  <a:gd name="connsiteX0" fmla="*/ 0 w 9169400"/>
              <a:gd name="connsiteY0" fmla="*/ 0 h 5012266"/>
              <a:gd name="connsiteX1" fmla="*/ 0 w 9169400"/>
              <a:gd name="connsiteY1" fmla="*/ 4470400 h 5012266"/>
              <a:gd name="connsiteX2" fmla="*/ 4631267 w 9169400"/>
              <a:gd name="connsiteY2" fmla="*/ 5012266 h 5012266"/>
              <a:gd name="connsiteX3" fmla="*/ 9169400 w 9169400"/>
              <a:gd name="connsiteY3" fmla="*/ 4470400 h 5012266"/>
              <a:gd name="connsiteX4" fmla="*/ 9160934 w 9169400"/>
              <a:gd name="connsiteY4" fmla="*/ 609600 h 5012266"/>
              <a:gd name="connsiteX5" fmla="*/ 0 w 9169400"/>
              <a:gd name="connsiteY5" fmla="*/ 0 h 5012266"/>
              <a:gd name="connsiteX0" fmla="*/ 0 w 9169400"/>
              <a:gd name="connsiteY0" fmla="*/ 0 h 5012266"/>
              <a:gd name="connsiteX1" fmla="*/ 0 w 9169400"/>
              <a:gd name="connsiteY1" fmla="*/ 4470400 h 5012266"/>
              <a:gd name="connsiteX2" fmla="*/ 4631267 w 9169400"/>
              <a:gd name="connsiteY2" fmla="*/ 5012266 h 5012266"/>
              <a:gd name="connsiteX3" fmla="*/ 9169400 w 9169400"/>
              <a:gd name="connsiteY3" fmla="*/ 4470400 h 5012266"/>
              <a:gd name="connsiteX4" fmla="*/ 9160934 w 9169400"/>
              <a:gd name="connsiteY4" fmla="*/ 0 h 5012266"/>
              <a:gd name="connsiteX5" fmla="*/ 0 w 9169400"/>
              <a:gd name="connsiteY5" fmla="*/ 0 h 501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5012266">
                <a:moveTo>
                  <a:pt x="0" y="0"/>
                </a:moveTo>
                <a:lnTo>
                  <a:pt x="0" y="4470400"/>
                </a:lnTo>
                <a:lnTo>
                  <a:pt x="4631267" y="5012266"/>
                </a:lnTo>
                <a:lnTo>
                  <a:pt x="9169400" y="4470400"/>
                </a:lnTo>
                <a:lnTo>
                  <a:pt x="91609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1">
                  <a:lumMod val="25000"/>
                  <a:lumOff val="75000"/>
                </a:schemeClr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556491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677335" y="784141"/>
            <a:ext cx="10814756" cy="8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Headline For Small Photo With Caption Slide.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26758" y="1975556"/>
            <a:ext cx="4752621" cy="3386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20058" y="1975556"/>
            <a:ext cx="2806700" cy="3386667"/>
          </a:xfrm>
          <a:solidFill>
            <a:srgbClr val="FF8A14"/>
          </a:solidFill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image here or click to place image.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idx="1" hasCustomPrompt="1"/>
          </p:nvPr>
        </p:nvSpPr>
        <p:spPr>
          <a:xfrm>
            <a:off x="5542766" y="2242883"/>
            <a:ext cx="4120605" cy="288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hitney Light"/>
                <a:ea typeface="+mn-ea"/>
                <a:cs typeface="Whitney Light"/>
              </a:rPr>
              <a:t>Subhead or picture caption goes here.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3F996-6687-1E4E-B4B1-81A271CD2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23" y="6398677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43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1290" y="-11287"/>
            <a:ext cx="12225867" cy="6468532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  <a:gd name="connsiteX0" fmla="*/ 0 w 9169400"/>
              <a:gd name="connsiteY0" fmla="*/ 0 h 5012266"/>
              <a:gd name="connsiteX1" fmla="*/ 0 w 9169400"/>
              <a:gd name="connsiteY1" fmla="*/ 4470400 h 5012266"/>
              <a:gd name="connsiteX2" fmla="*/ 4631267 w 9169400"/>
              <a:gd name="connsiteY2" fmla="*/ 5012266 h 5012266"/>
              <a:gd name="connsiteX3" fmla="*/ 9169400 w 9169400"/>
              <a:gd name="connsiteY3" fmla="*/ 4470400 h 5012266"/>
              <a:gd name="connsiteX4" fmla="*/ 9160934 w 9169400"/>
              <a:gd name="connsiteY4" fmla="*/ 609600 h 5012266"/>
              <a:gd name="connsiteX5" fmla="*/ 0 w 9169400"/>
              <a:gd name="connsiteY5" fmla="*/ 0 h 5012266"/>
              <a:gd name="connsiteX0" fmla="*/ 0 w 9169400"/>
              <a:gd name="connsiteY0" fmla="*/ 0 h 5012266"/>
              <a:gd name="connsiteX1" fmla="*/ 0 w 9169400"/>
              <a:gd name="connsiteY1" fmla="*/ 4470400 h 5012266"/>
              <a:gd name="connsiteX2" fmla="*/ 4631267 w 9169400"/>
              <a:gd name="connsiteY2" fmla="*/ 5012266 h 5012266"/>
              <a:gd name="connsiteX3" fmla="*/ 9169400 w 9169400"/>
              <a:gd name="connsiteY3" fmla="*/ 4470400 h 5012266"/>
              <a:gd name="connsiteX4" fmla="*/ 9160934 w 9169400"/>
              <a:gd name="connsiteY4" fmla="*/ 0 h 5012266"/>
              <a:gd name="connsiteX5" fmla="*/ 0 w 9169400"/>
              <a:gd name="connsiteY5" fmla="*/ 0 h 501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5012266">
                <a:moveTo>
                  <a:pt x="0" y="0"/>
                </a:moveTo>
                <a:lnTo>
                  <a:pt x="0" y="4470400"/>
                </a:lnTo>
                <a:lnTo>
                  <a:pt x="4631267" y="5012266"/>
                </a:lnTo>
                <a:lnTo>
                  <a:pt x="9169400" y="4470400"/>
                </a:lnTo>
                <a:lnTo>
                  <a:pt x="91609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1">
                  <a:lumMod val="25000"/>
                  <a:lumOff val="75000"/>
                </a:schemeClr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556491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677335" y="784141"/>
            <a:ext cx="10814756" cy="707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847911-E6CC-6749-889F-1B8C1124F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79" y="6457245"/>
            <a:ext cx="942623" cy="20532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432D76-69A1-4C43-BDC9-DF6ECF9446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3017" y="1696499"/>
            <a:ext cx="10476979" cy="420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2">
                    <a:lumMod val="50000"/>
                  </a:schemeClr>
                </a:solidFill>
                <a:latin typeface="Whitney Book" pitchFamily="2" charset="0"/>
                <a:cs typeface="Whitney Book" pitchFamily="2" charset="0"/>
              </a:defRPr>
            </a:lvl1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/>
            </a:lvl4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2844518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288" cy="5410907"/>
          </a:xfrm>
          <a:custGeom>
            <a:avLst/>
            <a:gdLst>
              <a:gd name="connsiteX0" fmla="*/ 0 w 9144000"/>
              <a:gd name="connsiteY0" fmla="*/ 0 h 4125913"/>
              <a:gd name="connsiteX1" fmla="*/ 8456334 w 9144000"/>
              <a:gd name="connsiteY1" fmla="*/ 0 h 4125913"/>
              <a:gd name="connsiteX2" fmla="*/ 9144000 w 9144000"/>
              <a:gd name="connsiteY2" fmla="*/ 687666 h 4125913"/>
              <a:gd name="connsiteX3" fmla="*/ 9144000 w 9144000"/>
              <a:gd name="connsiteY3" fmla="*/ 4125913 h 4125913"/>
              <a:gd name="connsiteX4" fmla="*/ 0 w 9144000"/>
              <a:gd name="connsiteY4" fmla="*/ 4125913 h 4125913"/>
              <a:gd name="connsiteX5" fmla="*/ 0 w 9144000"/>
              <a:gd name="connsiteY5" fmla="*/ 0 h 4125913"/>
              <a:gd name="connsiteX0" fmla="*/ 0 w 9144000"/>
              <a:gd name="connsiteY0" fmla="*/ 0 h 4125913"/>
              <a:gd name="connsiteX1" fmla="*/ 8456334 w 9144000"/>
              <a:gd name="connsiteY1" fmla="*/ 0 h 4125913"/>
              <a:gd name="connsiteX2" fmla="*/ 9144000 w 9144000"/>
              <a:gd name="connsiteY2" fmla="*/ 687666 h 4125913"/>
              <a:gd name="connsiteX3" fmla="*/ 9144000 w 9144000"/>
              <a:gd name="connsiteY3" fmla="*/ 4125913 h 4125913"/>
              <a:gd name="connsiteX4" fmla="*/ 0 w 9144000"/>
              <a:gd name="connsiteY4" fmla="*/ 3533246 h 4125913"/>
              <a:gd name="connsiteX5" fmla="*/ 0 w 9144000"/>
              <a:gd name="connsiteY5" fmla="*/ 0 h 4125913"/>
              <a:gd name="connsiteX0" fmla="*/ 0 w 9144000"/>
              <a:gd name="connsiteY0" fmla="*/ 0 h 3981980"/>
              <a:gd name="connsiteX1" fmla="*/ 8456334 w 9144000"/>
              <a:gd name="connsiteY1" fmla="*/ 0 h 3981980"/>
              <a:gd name="connsiteX2" fmla="*/ 9144000 w 9144000"/>
              <a:gd name="connsiteY2" fmla="*/ 687666 h 3981980"/>
              <a:gd name="connsiteX3" fmla="*/ 4588933 w 9144000"/>
              <a:gd name="connsiteY3" fmla="*/ 3981980 h 3981980"/>
              <a:gd name="connsiteX4" fmla="*/ 0 w 9144000"/>
              <a:gd name="connsiteY4" fmla="*/ 3533246 h 3981980"/>
              <a:gd name="connsiteX5" fmla="*/ 0 w 9144000"/>
              <a:gd name="connsiteY5" fmla="*/ 0 h 3981980"/>
              <a:gd name="connsiteX0" fmla="*/ 0 w 9144000"/>
              <a:gd name="connsiteY0" fmla="*/ 0 h 4185180"/>
              <a:gd name="connsiteX1" fmla="*/ 8456334 w 9144000"/>
              <a:gd name="connsiteY1" fmla="*/ 0 h 4185180"/>
              <a:gd name="connsiteX2" fmla="*/ 9144000 w 9144000"/>
              <a:gd name="connsiteY2" fmla="*/ 687666 h 4185180"/>
              <a:gd name="connsiteX3" fmla="*/ 4572000 w 9144000"/>
              <a:gd name="connsiteY3" fmla="*/ 4185180 h 4185180"/>
              <a:gd name="connsiteX4" fmla="*/ 0 w 9144000"/>
              <a:gd name="connsiteY4" fmla="*/ 3533246 h 4185180"/>
              <a:gd name="connsiteX5" fmla="*/ 0 w 9144000"/>
              <a:gd name="connsiteY5" fmla="*/ 0 h 4185180"/>
              <a:gd name="connsiteX0" fmla="*/ 0 w 9144000"/>
              <a:gd name="connsiteY0" fmla="*/ 0 h 4058180"/>
              <a:gd name="connsiteX1" fmla="*/ 8456334 w 9144000"/>
              <a:gd name="connsiteY1" fmla="*/ 0 h 4058180"/>
              <a:gd name="connsiteX2" fmla="*/ 9144000 w 9144000"/>
              <a:gd name="connsiteY2" fmla="*/ 687666 h 4058180"/>
              <a:gd name="connsiteX3" fmla="*/ 4546600 w 9144000"/>
              <a:gd name="connsiteY3" fmla="*/ 4058180 h 4058180"/>
              <a:gd name="connsiteX4" fmla="*/ 0 w 9144000"/>
              <a:gd name="connsiteY4" fmla="*/ 3533246 h 4058180"/>
              <a:gd name="connsiteX5" fmla="*/ 0 w 9144000"/>
              <a:gd name="connsiteY5" fmla="*/ 0 h 4058180"/>
              <a:gd name="connsiteX0" fmla="*/ 0 w 9152466"/>
              <a:gd name="connsiteY0" fmla="*/ 0 h 4058180"/>
              <a:gd name="connsiteX1" fmla="*/ 8456334 w 9152466"/>
              <a:gd name="connsiteY1" fmla="*/ 0 h 4058180"/>
              <a:gd name="connsiteX2" fmla="*/ 9152466 w 9152466"/>
              <a:gd name="connsiteY2" fmla="*/ 3456266 h 4058180"/>
              <a:gd name="connsiteX3" fmla="*/ 4546600 w 9152466"/>
              <a:gd name="connsiteY3" fmla="*/ 4058180 h 4058180"/>
              <a:gd name="connsiteX4" fmla="*/ 0 w 9152466"/>
              <a:gd name="connsiteY4" fmla="*/ 3533246 h 4058180"/>
              <a:gd name="connsiteX5" fmla="*/ 0 w 9152466"/>
              <a:gd name="connsiteY5" fmla="*/ 0 h 4058180"/>
              <a:gd name="connsiteX0" fmla="*/ 0 w 9152466"/>
              <a:gd name="connsiteY0" fmla="*/ 0 h 4058180"/>
              <a:gd name="connsiteX1" fmla="*/ 9150601 w 9152466"/>
              <a:gd name="connsiteY1" fmla="*/ 33867 h 4058180"/>
              <a:gd name="connsiteX2" fmla="*/ 9152466 w 9152466"/>
              <a:gd name="connsiteY2" fmla="*/ 3456266 h 4058180"/>
              <a:gd name="connsiteX3" fmla="*/ 4546600 w 9152466"/>
              <a:gd name="connsiteY3" fmla="*/ 4058180 h 4058180"/>
              <a:gd name="connsiteX4" fmla="*/ 0 w 9152466"/>
              <a:gd name="connsiteY4" fmla="*/ 3533246 h 4058180"/>
              <a:gd name="connsiteX5" fmla="*/ 0 w 9152466"/>
              <a:gd name="connsiteY5" fmla="*/ 0 h 4058180"/>
              <a:gd name="connsiteX0" fmla="*/ 0 w 9152466"/>
              <a:gd name="connsiteY0" fmla="*/ 0 h 4058180"/>
              <a:gd name="connsiteX1" fmla="*/ 9150601 w 9152466"/>
              <a:gd name="connsiteY1" fmla="*/ 16934 h 4058180"/>
              <a:gd name="connsiteX2" fmla="*/ 9152466 w 9152466"/>
              <a:gd name="connsiteY2" fmla="*/ 3456266 h 4058180"/>
              <a:gd name="connsiteX3" fmla="*/ 4546600 w 9152466"/>
              <a:gd name="connsiteY3" fmla="*/ 4058180 h 4058180"/>
              <a:gd name="connsiteX4" fmla="*/ 0 w 9152466"/>
              <a:gd name="connsiteY4" fmla="*/ 3533246 h 4058180"/>
              <a:gd name="connsiteX5" fmla="*/ 0 w 9152466"/>
              <a:gd name="connsiteY5" fmla="*/ 0 h 405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6" h="4058180">
                <a:moveTo>
                  <a:pt x="0" y="0"/>
                </a:moveTo>
                <a:lnTo>
                  <a:pt x="9150601" y="16934"/>
                </a:lnTo>
                <a:cubicBezTo>
                  <a:pt x="9151223" y="1157734"/>
                  <a:pt x="9151844" y="2315466"/>
                  <a:pt x="9152466" y="3456266"/>
                </a:cubicBezTo>
                <a:lnTo>
                  <a:pt x="4546600" y="4058180"/>
                </a:lnTo>
                <a:lnTo>
                  <a:pt x="0" y="353324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/>
          <a:lstStyle>
            <a:lvl1pPr algn="ctr"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image here or click to place image. Size picture to fill out area.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11289" y="4696177"/>
            <a:ext cx="12203289" cy="2167467"/>
          </a:xfrm>
          <a:custGeom>
            <a:avLst/>
            <a:gdLst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625600 h 1625600"/>
              <a:gd name="connsiteX5" fmla="*/ 0 w 9152467"/>
              <a:gd name="connsiteY5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7" h="1625600">
                <a:moveTo>
                  <a:pt x="0" y="1625600"/>
                </a:moveTo>
                <a:lnTo>
                  <a:pt x="0" y="0"/>
                </a:lnTo>
                <a:lnTo>
                  <a:pt x="4631267" y="541867"/>
                </a:lnTo>
                <a:lnTo>
                  <a:pt x="9152467" y="8467"/>
                </a:lnTo>
                <a:lnTo>
                  <a:pt x="9152467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idx="1" hasCustomPrompt="1"/>
          </p:nvPr>
        </p:nvSpPr>
        <p:spPr>
          <a:xfrm>
            <a:off x="677334" y="5733263"/>
            <a:ext cx="10893777" cy="10739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Large photo layout. Place caption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71A30-13F1-D947-8E8B-B9BE55418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867" y="6527439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8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288" cy="541090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algn="ctr"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image here or click to place image. Size picture to fill out area.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1289" y="5547359"/>
            <a:ext cx="12203289" cy="1316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idx="1" hasCustomPrompt="1"/>
          </p:nvPr>
        </p:nvSpPr>
        <p:spPr>
          <a:xfrm>
            <a:off x="677334" y="5733263"/>
            <a:ext cx="10893777" cy="10739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Large photo layout. Place caption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D84E7-708F-F34A-B80B-282C8611C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22" y="6527438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8ADE-5137-4BF0-8ACB-EBB42FBF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2088B-585C-41ED-B5A4-E1E15E999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3D837-CCF0-4465-B97B-8A20D036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92BFA-7CAE-4025-A1E3-05A5B3B3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2E9C-9BB0-40F9-8BAD-5E08C96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6934" y="0"/>
            <a:ext cx="12225867" cy="5870221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4402666">
                <a:moveTo>
                  <a:pt x="0" y="16933"/>
                </a:moveTo>
                <a:lnTo>
                  <a:pt x="0" y="3860800"/>
                </a:lnTo>
                <a:lnTo>
                  <a:pt x="4631267" y="4402666"/>
                </a:lnTo>
                <a:lnTo>
                  <a:pt x="9169400" y="3860800"/>
                </a:lnTo>
                <a:lnTo>
                  <a:pt x="9160934" y="0"/>
                </a:lnTo>
                <a:lnTo>
                  <a:pt x="0" y="16933"/>
                </a:lnTo>
                <a:close/>
              </a:path>
            </a:pathLst>
          </a:custGeom>
          <a:gradFill flip="none" rotWithShape="1">
            <a:gsLst>
              <a:gs pos="0">
                <a:srgbClr val="2774AE"/>
              </a:gs>
              <a:gs pos="100000">
                <a:srgbClr val="88AE9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2227249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07666" y="2531098"/>
            <a:ext cx="10555111" cy="8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Divider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1218E-AD3A-F842-9231-F1FC12CED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75" y="6466443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1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12225867" cy="5870221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4402666">
                <a:moveTo>
                  <a:pt x="0" y="16933"/>
                </a:moveTo>
                <a:lnTo>
                  <a:pt x="0" y="3860800"/>
                </a:lnTo>
                <a:lnTo>
                  <a:pt x="4631267" y="4402666"/>
                </a:lnTo>
                <a:lnTo>
                  <a:pt x="9169400" y="3860800"/>
                </a:lnTo>
                <a:lnTo>
                  <a:pt x="9160934" y="0"/>
                </a:lnTo>
                <a:lnTo>
                  <a:pt x="0" y="16933"/>
                </a:lnTo>
                <a:close/>
              </a:path>
            </a:pathLst>
          </a:custGeom>
          <a:gradFill flip="none" rotWithShape="1">
            <a:gsLst>
              <a:gs pos="61000">
                <a:srgbClr val="F57700"/>
              </a:gs>
              <a:gs pos="100000">
                <a:srgbClr val="FFB81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2227249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5378" y="2531098"/>
            <a:ext cx="10555111" cy="8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Divider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8CA1E-9052-0643-A065-758450561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75" y="6466443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77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t="18206" b="6250"/>
          <a:stretch/>
        </p:blipFill>
        <p:spPr>
          <a:xfrm>
            <a:off x="-11289" y="0"/>
            <a:ext cx="12191999" cy="6466443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-11289" y="5101301"/>
            <a:ext cx="12203289" cy="1756699"/>
          </a:xfrm>
          <a:custGeom>
            <a:avLst/>
            <a:gdLst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625600 h 1625600"/>
              <a:gd name="connsiteX5" fmla="*/ 0 w 9152467"/>
              <a:gd name="connsiteY5" fmla="*/ 1625600 h 1625600"/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244600 h 1625600"/>
              <a:gd name="connsiteX5" fmla="*/ 0 w 9152467"/>
              <a:gd name="connsiteY5" fmla="*/ 1625600 h 1625600"/>
              <a:gd name="connsiteX0" fmla="*/ 0 w 9152467"/>
              <a:gd name="connsiteY0" fmla="*/ 1308100 h 1308100"/>
              <a:gd name="connsiteX1" fmla="*/ 0 w 9152467"/>
              <a:gd name="connsiteY1" fmla="*/ 0 h 1308100"/>
              <a:gd name="connsiteX2" fmla="*/ 4631267 w 9152467"/>
              <a:gd name="connsiteY2" fmla="*/ 541867 h 1308100"/>
              <a:gd name="connsiteX3" fmla="*/ 9152467 w 9152467"/>
              <a:gd name="connsiteY3" fmla="*/ 8467 h 1308100"/>
              <a:gd name="connsiteX4" fmla="*/ 9152467 w 9152467"/>
              <a:gd name="connsiteY4" fmla="*/ 1244600 h 1308100"/>
              <a:gd name="connsiteX5" fmla="*/ 0 w 9152467"/>
              <a:gd name="connsiteY5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7" h="1308100">
                <a:moveTo>
                  <a:pt x="0" y="1308100"/>
                </a:moveTo>
                <a:lnTo>
                  <a:pt x="0" y="0"/>
                </a:lnTo>
                <a:lnTo>
                  <a:pt x="4631267" y="541867"/>
                </a:lnTo>
                <a:lnTo>
                  <a:pt x="9152467" y="8467"/>
                </a:lnTo>
                <a:lnTo>
                  <a:pt x="9152467" y="1244600"/>
                </a:lnTo>
                <a:lnTo>
                  <a:pt x="0" y="1308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9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24086" y="1295182"/>
            <a:ext cx="10555111" cy="8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Section Divider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AAC56-7DA2-C442-840B-7755000D7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75" y="6466443"/>
            <a:ext cx="942623" cy="20532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33AD52-BC52-BB49-857A-8A67F59602B1}"/>
              </a:ext>
            </a:extLst>
          </p:cNvPr>
          <p:cNvCxnSpPr/>
          <p:nvPr userDrawn="1"/>
        </p:nvCxnSpPr>
        <p:spPr>
          <a:xfrm>
            <a:off x="5806392" y="998742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2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2017_last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BEE6F-8309-8E46-93AB-EFF2E954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4122" y="3266102"/>
            <a:ext cx="3583757" cy="3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3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8BD9-AB88-5941-B2A7-991BEA526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D6CF3-B16F-7A46-B56A-C5D4953FA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A73FB-C886-4143-9AE6-5A79FE04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E044E-E492-1344-A5A6-59C5382F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F3122-C234-F74A-9877-9765804F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9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E0CE-F605-AF4B-9778-48BC2167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3892-A40B-4F4F-A74D-3E525DCD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93590-C8DB-1448-84A9-82C6D171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834CC-B34F-D249-8419-B1CD3E22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5836-6B7A-7849-B616-F614E4A1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1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240E-7E52-204A-988E-9FE7BE77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E18F2-B0F7-C94B-BFE7-D68984A6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E9018-822F-C944-B68B-358E257C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DD14-56A5-C641-85CE-3C7480C4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BD02-A8DC-CE43-91CF-617E0965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65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D127-3EA2-A349-98F4-1D89888A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8605-EF3A-F645-B880-B1EFE0420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A9729-8C8A-CE4E-B603-D36AFB8EC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DD66A-ADF1-9743-AB8A-CEC9728D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62E15-B79B-464A-B620-BF25A040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0821-88F5-C74C-A1DF-F4CA5563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8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3CC8-3E17-CB43-91D5-4502112F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50975-4144-1A42-8A7F-A2C8B99F8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2866D-6B3F-3540-AC49-807FEA5A3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BB764-06E9-0A49-AAF3-AD5E3F9B8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91EA8-3247-1844-8AAA-AD7A96377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7DD6D-D77E-E042-987A-9712D27B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65015-BC90-774B-BD13-F712E81B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95AD7-C33F-C244-9D93-FB0E58F0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62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876D-D311-2A48-B66E-DBCE8C62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F4C0B-C611-3C44-9346-74DD3342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EDB18-6E8C-784A-9677-6B3C082C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40F37-118F-514C-96C9-A68026B0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4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51E2-FE16-4ECB-A546-7963F8DA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179C-95A0-4C15-9DB6-428099D7A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AB1E5-B973-4F5B-A3B4-235EA4C3F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DD0DA-4B99-4BA3-A987-76B377D1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5DDD9-3EBF-4437-B43A-1EFF0965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A6DC7-CA0C-484E-8C96-FE1A58B1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24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F8CC5-AC44-3B48-B6F9-2A6593F6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150F6-9BFB-8A4E-9E6A-B9021BFC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27F0C-424F-3747-A4DB-3B2A4550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89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5910-3657-D240-B2FD-0A000AB6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A14D6-8497-E045-823B-E205BEC6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EC21C-569F-B44B-B3FF-4D9DB409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92AF5-8716-834A-BC97-5914F572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034E2-113A-5048-8AAE-6E5D9539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28E5-6470-F048-A609-325AA6D6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9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A62E-0A04-5440-857D-A36CCAA1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04AC9-D684-AE46-B84D-6FCDF4833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B4714-60E4-5F41-8DD6-247ADF16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3D4C0-39A7-F747-BBD5-7E90D83D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09BE1-8B1D-6148-B8F5-0279CBF4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3D78-F821-C74C-8928-56A5AFAB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6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D7A3-24AA-4847-B3A8-83266449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E2A0F-6312-2545-A3B7-A33A20369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7C4B4-901C-6646-852B-85F57C5E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C7F4-894D-A04F-9018-F6D20F94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00E1-C1E6-EA4E-962B-2E893ADC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64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835AA-C89C-3A43-A4A9-767A27634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724EB-83B8-3741-B955-869050323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D45AA-9A15-D546-BEF2-5F0A3F18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87D11-C21D-A94B-B2D2-2720BEB6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E040-72FB-7949-B298-A03C16A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7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5B7B11-2D72-40F5-BD27-048905EF5E22}"/>
              </a:ext>
            </a:extLst>
          </p:cNvPr>
          <p:cNvSpPr/>
          <p:nvPr userDrawn="1"/>
        </p:nvSpPr>
        <p:spPr>
          <a:xfrm>
            <a:off x="1" y="6197600"/>
            <a:ext cx="10217419" cy="660400"/>
          </a:xfrm>
          <a:prstGeom prst="rect">
            <a:avLst/>
          </a:prstGeom>
          <a:solidFill>
            <a:srgbClr val="C69B31"/>
          </a:solidFill>
          <a:ln>
            <a:solidFill>
              <a:srgbClr val="C6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930311-71F0-479F-BA5A-63F76EBFD314}"/>
              </a:ext>
            </a:extLst>
          </p:cNvPr>
          <p:cNvSpPr/>
          <p:nvPr userDrawn="1"/>
        </p:nvSpPr>
        <p:spPr>
          <a:xfrm>
            <a:off x="0" y="1"/>
            <a:ext cx="12192000" cy="1022351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86AAB-53F3-4402-81CF-A4F969C3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E835B2-E944-4C7E-A5DE-25059F97C063}"/>
              </a:ext>
            </a:extLst>
          </p:cNvPr>
          <p:cNvSpPr/>
          <p:nvPr userDrawn="1"/>
        </p:nvSpPr>
        <p:spPr>
          <a:xfrm>
            <a:off x="10217420" y="6197600"/>
            <a:ext cx="1974581" cy="660400"/>
          </a:xfrm>
          <a:prstGeom prst="rect">
            <a:avLst/>
          </a:prstGeom>
          <a:noFill/>
          <a:ln>
            <a:solidFill>
              <a:srgbClr val="C6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DEBD2AB-3C71-42DB-B28A-BF91E9207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1" y="6322270"/>
            <a:ext cx="1865249" cy="4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9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ilding, outdoor, city&#10;&#10;Description automatically generated">
            <a:extLst>
              <a:ext uri="{FF2B5EF4-FFF2-40B4-BE49-F238E27FC236}">
                <a16:creationId xmlns:a16="http://schemas.microsoft.com/office/drawing/2014/main" id="{6623A9CD-375C-4728-8BA3-CB82C9ACE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48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812038" y="790639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643467" y="1481479"/>
            <a:ext cx="10905067" cy="90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267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Goes Here.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idx="1" hasCustomPrompt="1"/>
          </p:nvPr>
        </p:nvSpPr>
        <p:spPr>
          <a:xfrm>
            <a:off x="643468" y="2387143"/>
            <a:ext cx="10893777" cy="6569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cap="none" baseline="0">
                <a:solidFill>
                  <a:schemeClr val="bg1"/>
                </a:solidFill>
                <a:latin typeface="Whitney Book" pitchFamily="2" charset="0"/>
                <a:cs typeface="Whitney Book" pitchFamily="2" charset="0"/>
              </a:defRPr>
            </a:lvl1pPr>
          </a:lstStyle>
          <a:p>
            <a:pPr lvl="0"/>
            <a:r>
              <a:rPr lang="en-US" dirty="0"/>
              <a:t>Place subhead here.</a:t>
            </a:r>
          </a:p>
        </p:txBody>
      </p:sp>
    </p:spTree>
    <p:extLst>
      <p:ext uri="{BB962C8B-B14F-4D97-AF65-F5344CB8AC3E}">
        <p14:creationId xmlns:p14="http://schemas.microsoft.com/office/powerpoint/2010/main" val="212002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2017_cover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502400"/>
          </a:xfrm>
          <a:prstGeom prst="rect">
            <a:avLst/>
          </a:prstGeom>
        </p:spPr>
      </p:pic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2218265" y="1574804"/>
            <a:ext cx="7744180" cy="169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33" b="0" i="0" cap="none">
                <a:solidFill>
                  <a:schemeClr val="tx2">
                    <a:lumMod val="50000"/>
                  </a:schemeClr>
                </a:solidFill>
                <a:latin typeface="Whitney Book" pitchFamily="2" charset="0"/>
                <a:cs typeface="Whitney Book" pitchFamily="2" charset="0"/>
              </a:defRPr>
            </a:lvl1pPr>
          </a:lstStyle>
          <a:p>
            <a:r>
              <a:rPr lang="en-US" dirty="0"/>
              <a:t>Cover Slide With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-11289" y="5300133"/>
            <a:ext cx="12203289" cy="1752139"/>
          </a:xfrm>
          <a:custGeom>
            <a:avLst/>
            <a:gdLst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625600 h 1625600"/>
              <a:gd name="connsiteX5" fmla="*/ 0 w 9152467"/>
              <a:gd name="connsiteY5" fmla="*/ 1625600 h 1625600"/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193800 h 1625600"/>
              <a:gd name="connsiteX5" fmla="*/ 0 w 9152467"/>
              <a:gd name="connsiteY5" fmla="*/ 1625600 h 1625600"/>
              <a:gd name="connsiteX0" fmla="*/ 0 w 9152467"/>
              <a:gd name="connsiteY0" fmla="*/ 1130300 h 1193800"/>
              <a:gd name="connsiteX1" fmla="*/ 0 w 9152467"/>
              <a:gd name="connsiteY1" fmla="*/ 0 h 1193800"/>
              <a:gd name="connsiteX2" fmla="*/ 4631267 w 9152467"/>
              <a:gd name="connsiteY2" fmla="*/ 541867 h 1193800"/>
              <a:gd name="connsiteX3" fmla="*/ 9152467 w 9152467"/>
              <a:gd name="connsiteY3" fmla="*/ 8467 h 1193800"/>
              <a:gd name="connsiteX4" fmla="*/ 9152467 w 9152467"/>
              <a:gd name="connsiteY4" fmla="*/ 1193800 h 1193800"/>
              <a:gd name="connsiteX5" fmla="*/ 0 w 9152467"/>
              <a:gd name="connsiteY5" fmla="*/ 1130300 h 1193800"/>
              <a:gd name="connsiteX0" fmla="*/ 0 w 9152467"/>
              <a:gd name="connsiteY0" fmla="*/ 1130300 h 1193800"/>
              <a:gd name="connsiteX1" fmla="*/ 0 w 9152467"/>
              <a:gd name="connsiteY1" fmla="*/ 0 h 1193800"/>
              <a:gd name="connsiteX2" fmla="*/ 4631267 w 9152467"/>
              <a:gd name="connsiteY2" fmla="*/ 541867 h 1193800"/>
              <a:gd name="connsiteX3" fmla="*/ 9152467 w 9152467"/>
              <a:gd name="connsiteY3" fmla="*/ 8467 h 1193800"/>
              <a:gd name="connsiteX4" fmla="*/ 9152467 w 9152467"/>
              <a:gd name="connsiteY4" fmla="*/ 1193800 h 1193800"/>
              <a:gd name="connsiteX5" fmla="*/ 0 w 9152467"/>
              <a:gd name="connsiteY5" fmla="*/ 1130300 h 1193800"/>
              <a:gd name="connsiteX0" fmla="*/ 0 w 9152467"/>
              <a:gd name="connsiteY0" fmla="*/ 1130300 h 1193800"/>
              <a:gd name="connsiteX1" fmla="*/ 0 w 9152467"/>
              <a:gd name="connsiteY1" fmla="*/ 0 h 1193800"/>
              <a:gd name="connsiteX2" fmla="*/ 4631267 w 9152467"/>
              <a:gd name="connsiteY2" fmla="*/ 541867 h 1193800"/>
              <a:gd name="connsiteX3" fmla="*/ 9152467 w 9152467"/>
              <a:gd name="connsiteY3" fmla="*/ 8467 h 1193800"/>
              <a:gd name="connsiteX4" fmla="*/ 9152467 w 9152467"/>
              <a:gd name="connsiteY4" fmla="*/ 1193800 h 1193800"/>
              <a:gd name="connsiteX5" fmla="*/ 0 w 9152467"/>
              <a:gd name="connsiteY5" fmla="*/ 113030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7" h="1193800">
                <a:moveTo>
                  <a:pt x="0" y="1130300"/>
                </a:moveTo>
                <a:lnTo>
                  <a:pt x="0" y="0"/>
                </a:lnTo>
                <a:lnTo>
                  <a:pt x="4631267" y="541867"/>
                </a:lnTo>
                <a:lnTo>
                  <a:pt x="9152467" y="8467"/>
                </a:lnTo>
                <a:lnTo>
                  <a:pt x="9152467" y="1193800"/>
                </a:lnTo>
                <a:lnTo>
                  <a:pt x="0" y="1130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EE3D0-FD98-414E-8113-0333FCB22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5715" y="6314509"/>
            <a:ext cx="3129280" cy="2764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F5DF4D-F08D-604F-BC58-FBFFB6D8E826}"/>
              </a:ext>
            </a:extLst>
          </p:cNvPr>
          <p:cNvCxnSpPr/>
          <p:nvPr userDrawn="1"/>
        </p:nvCxnSpPr>
        <p:spPr>
          <a:xfrm>
            <a:off x="5806392" y="1407807"/>
            <a:ext cx="567925" cy="2328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6EF212-AD55-0140-A20D-676D7AB813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5948" y="549873"/>
            <a:ext cx="2448811" cy="4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10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2017_cover2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0" y="0"/>
            <a:ext cx="12192000" cy="33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3"/>
          <p:cNvSpPr/>
          <p:nvPr userDrawn="1"/>
        </p:nvSpPr>
        <p:spPr>
          <a:xfrm>
            <a:off x="1" y="2036205"/>
            <a:ext cx="12203289" cy="2167467"/>
          </a:xfrm>
          <a:custGeom>
            <a:avLst/>
            <a:gdLst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625600 h 1625600"/>
              <a:gd name="connsiteX5" fmla="*/ 0 w 9152467"/>
              <a:gd name="connsiteY5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7" h="1625600">
                <a:moveTo>
                  <a:pt x="0" y="1625600"/>
                </a:moveTo>
                <a:lnTo>
                  <a:pt x="0" y="0"/>
                </a:lnTo>
                <a:lnTo>
                  <a:pt x="4631267" y="541867"/>
                </a:lnTo>
                <a:lnTo>
                  <a:pt x="9152467" y="8467"/>
                </a:lnTo>
                <a:lnTo>
                  <a:pt x="9152467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2190043" y="3119939"/>
            <a:ext cx="7744180" cy="169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33" cap="none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Cover Slide With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A3B8C-AB95-5644-BBFC-8868065A75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043" y="6030683"/>
            <a:ext cx="2082800" cy="4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1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F24F-CAA1-4D65-AFF9-4F074C1F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ED6F1-5B61-4121-8EC8-79E8704D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21CB3-FB90-4D28-BC4F-43D9E2F83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0E7AB-3DFE-4396-BE61-6B1B4FF21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BDA5A-5DE2-472C-8AD7-F59B5274C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92A57-F15C-4DCC-9B2C-44B3F0E0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68679-E66D-4BC5-B67D-CFA606C8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5D6DD-B0DB-4C80-9C60-4A054CD7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5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12225867" cy="3364088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  <a:gd name="connsiteX0" fmla="*/ 0 w 9169400"/>
              <a:gd name="connsiteY0" fmla="*/ 2294467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2294467 h 4402666"/>
              <a:gd name="connsiteX0" fmla="*/ 0 w 9169400"/>
              <a:gd name="connsiteY0" fmla="*/ 1879600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879600 h 4402666"/>
              <a:gd name="connsiteX0" fmla="*/ 0 w 9169400"/>
              <a:gd name="connsiteY0" fmla="*/ 0 h 2523066"/>
              <a:gd name="connsiteX1" fmla="*/ 0 w 9169400"/>
              <a:gd name="connsiteY1" fmla="*/ 1981200 h 2523066"/>
              <a:gd name="connsiteX2" fmla="*/ 4631267 w 9169400"/>
              <a:gd name="connsiteY2" fmla="*/ 2523066 h 2523066"/>
              <a:gd name="connsiteX3" fmla="*/ 9169400 w 9169400"/>
              <a:gd name="connsiteY3" fmla="*/ 1981200 h 2523066"/>
              <a:gd name="connsiteX4" fmla="*/ 9160934 w 9169400"/>
              <a:gd name="connsiteY4" fmla="*/ 342900 h 2523066"/>
              <a:gd name="connsiteX5" fmla="*/ 0 w 9169400"/>
              <a:gd name="connsiteY5" fmla="*/ 0 h 2523066"/>
              <a:gd name="connsiteX0" fmla="*/ 0 w 9169400"/>
              <a:gd name="connsiteY0" fmla="*/ 0 h 2523066"/>
              <a:gd name="connsiteX1" fmla="*/ 0 w 9169400"/>
              <a:gd name="connsiteY1" fmla="*/ 1981200 h 2523066"/>
              <a:gd name="connsiteX2" fmla="*/ 4631267 w 9169400"/>
              <a:gd name="connsiteY2" fmla="*/ 2523066 h 2523066"/>
              <a:gd name="connsiteX3" fmla="*/ 9169400 w 9169400"/>
              <a:gd name="connsiteY3" fmla="*/ 1981200 h 2523066"/>
              <a:gd name="connsiteX4" fmla="*/ 9160934 w 9169400"/>
              <a:gd name="connsiteY4" fmla="*/ 0 h 2523066"/>
              <a:gd name="connsiteX5" fmla="*/ 0 w 9169400"/>
              <a:gd name="connsiteY5" fmla="*/ 0 h 25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2523066">
                <a:moveTo>
                  <a:pt x="0" y="0"/>
                </a:moveTo>
                <a:lnTo>
                  <a:pt x="0" y="1981200"/>
                </a:lnTo>
                <a:lnTo>
                  <a:pt x="4631267" y="2523066"/>
                </a:lnTo>
                <a:lnTo>
                  <a:pt x="9169400" y="1981200"/>
                </a:lnTo>
                <a:lnTo>
                  <a:pt x="916093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0000">
                <a:srgbClr val="2774AE"/>
              </a:gs>
              <a:gs pos="0">
                <a:srgbClr val="003B5C"/>
              </a:gs>
              <a:gs pos="100000">
                <a:srgbClr val="C3D7EE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00744" y="791338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 Placeholder 1"/>
          <p:cNvSpPr>
            <a:spLocks noGrp="1"/>
          </p:cNvSpPr>
          <p:nvPr>
            <p:ph idx="1" hasCustomPrompt="1"/>
          </p:nvPr>
        </p:nvSpPr>
        <p:spPr>
          <a:xfrm>
            <a:off x="677333" y="4978400"/>
            <a:ext cx="10972800" cy="111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1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Caption for event, person or image above</a:t>
            </a:r>
          </a:p>
        </p:txBody>
      </p:sp>
      <p:sp>
        <p:nvSpPr>
          <p:cNvPr id="16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564442" y="946333"/>
            <a:ext cx="1104053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733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Event or Speaker Name With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821058" y="2350910"/>
            <a:ext cx="2527300" cy="2370667"/>
          </a:xfrm>
          <a:prstGeom prst="roundRect">
            <a:avLst/>
          </a:prstGeom>
          <a:solidFill>
            <a:schemeClr val="bg2">
              <a:lumMod val="6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image here or click to place image.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A0BCA-E8F6-6849-9587-75B50ACCE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3307" y="6137415"/>
            <a:ext cx="2082800" cy="4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60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1290" y="-22577"/>
            <a:ext cx="12225867" cy="5870221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4402666">
                <a:moveTo>
                  <a:pt x="0" y="16933"/>
                </a:moveTo>
                <a:lnTo>
                  <a:pt x="0" y="3860800"/>
                </a:lnTo>
                <a:lnTo>
                  <a:pt x="4631267" y="4402666"/>
                </a:lnTo>
                <a:lnTo>
                  <a:pt x="9169400" y="3860800"/>
                </a:lnTo>
                <a:lnTo>
                  <a:pt x="9160934" y="0"/>
                </a:lnTo>
                <a:lnTo>
                  <a:pt x="0" y="16933"/>
                </a:lnTo>
                <a:close/>
              </a:path>
            </a:pathLst>
          </a:custGeom>
          <a:gradFill flip="none" rotWithShape="1">
            <a:gsLst>
              <a:gs pos="0">
                <a:srgbClr val="2774AE"/>
              </a:gs>
              <a:gs pos="45000">
                <a:srgbClr val="75A6CE"/>
              </a:gs>
              <a:gs pos="100000">
                <a:srgbClr val="C3D7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2178455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564442" y="2452032"/>
            <a:ext cx="11040535" cy="1633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267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Slide Without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132CC-E928-E148-AD32-391836005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178" y="878406"/>
            <a:ext cx="2556933" cy="556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0078F-4B74-0144-A768-37203BDEC4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004" y="6220241"/>
            <a:ext cx="2959281" cy="2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4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1290" y="-22577"/>
            <a:ext cx="12225867" cy="5870221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4402666">
                <a:moveTo>
                  <a:pt x="0" y="16933"/>
                </a:moveTo>
                <a:lnTo>
                  <a:pt x="0" y="3860800"/>
                </a:lnTo>
                <a:lnTo>
                  <a:pt x="4631267" y="4402666"/>
                </a:lnTo>
                <a:lnTo>
                  <a:pt x="9169400" y="3860800"/>
                </a:lnTo>
                <a:lnTo>
                  <a:pt x="9160934" y="0"/>
                </a:lnTo>
                <a:lnTo>
                  <a:pt x="0" y="16933"/>
                </a:lnTo>
                <a:close/>
              </a:path>
            </a:pathLst>
          </a:custGeom>
          <a:gradFill flip="none" rotWithShape="1">
            <a:gsLst>
              <a:gs pos="98000">
                <a:srgbClr val="C3D7EE">
                  <a:alpha val="16000"/>
                </a:srgbClr>
              </a:gs>
              <a:gs pos="0">
                <a:srgbClr val="C3D7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564442" y="2452032"/>
            <a:ext cx="11040535" cy="1633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267" cap="none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Cover Slide Without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0078F-4B74-0144-A768-37203BDEC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004" y="6220241"/>
            <a:ext cx="2959281" cy="269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BA782D-16A5-6F48-9692-6D0A3C3BCB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3178" y="923681"/>
            <a:ext cx="2556933" cy="5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13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12800" y="3935395"/>
            <a:ext cx="10566400" cy="1830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733" cap="none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Cover Slide With Image.</a:t>
            </a:r>
            <a:br>
              <a:rPr lang="en-US" dirty="0"/>
            </a:br>
            <a:r>
              <a:rPr lang="en-US" dirty="0"/>
              <a:t>Place Your Headline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542118" y="740462"/>
            <a:ext cx="3131671" cy="2982713"/>
          </a:xfrm>
          <a:prstGeom prst="roundRect">
            <a:avLst/>
          </a:prstGeom>
          <a:solidFill>
            <a:srgbClr val="E7E7E7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image here or click to place image.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B5558-9B02-1F48-8A24-2C83B9ADE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4600" y="5861349"/>
            <a:ext cx="2082800" cy="4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7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12800" y="5350250"/>
            <a:ext cx="10566400" cy="560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667" cap="none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Large Photo Layout. Place Caption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389632" y="740461"/>
            <a:ext cx="7437120" cy="4465523"/>
          </a:xfrm>
          <a:prstGeom prst="rect">
            <a:avLst/>
          </a:prstGeom>
          <a:solidFill>
            <a:srgbClr val="E7E7E7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133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image here or click to place image.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F1573-7C2A-334E-81BE-B8FB5ED01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00" y="6206799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5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12038" y="621559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C8C6CAE-4AF3-4542-99F4-FE59CA49E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644" y="917263"/>
            <a:ext cx="10487377" cy="625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37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A Page With Bullets Or Text.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2CC85AC-53EB-6E4F-9605-6BF6CA76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97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52312" y="909650"/>
            <a:ext cx="10487377" cy="625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37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A Page With Bullets Or Text.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CE02CD-029A-AF45-BD2A-606A3119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11" y="1826683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520300-1643-4461-95A6-F5805D07406B}"/>
              </a:ext>
            </a:extLst>
          </p:cNvPr>
          <p:cNvCxnSpPr/>
          <p:nvPr userDrawn="1"/>
        </p:nvCxnSpPr>
        <p:spPr>
          <a:xfrm>
            <a:off x="5812038" y="608866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90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57957" y="898048"/>
            <a:ext cx="10487377" cy="527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29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a Page With Charts.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90480" y="759693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3017" y="1696500"/>
            <a:ext cx="10476979" cy="420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2">
                    <a:lumMod val="50000"/>
                  </a:schemeClr>
                </a:solidFill>
                <a:latin typeface="Whitney Medium" pitchFamily="2" charset="0"/>
                <a:cs typeface="Whitney Medium" pitchFamily="2" charset="0"/>
              </a:defRPr>
            </a:lvl1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/>
            </a:lvl4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Chart description text. Use the below instead of the default PowerPoint charts.</a:t>
            </a:r>
          </a:p>
        </p:txBody>
      </p:sp>
    </p:spTree>
    <p:extLst>
      <p:ext uri="{BB962C8B-B14F-4D97-AF65-F5344CB8AC3E}">
        <p14:creationId xmlns:p14="http://schemas.microsoft.com/office/powerpoint/2010/main" val="839631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69888" y="169889"/>
            <a:ext cx="11852224" cy="6525719"/>
          </a:xfrm>
          <a:prstGeom prst="rect">
            <a:avLst/>
          </a:prstGeom>
          <a:noFill/>
          <a:ln w="254000" cap="flat" cmpd="sng" algn="ctr">
            <a:solidFill>
              <a:srgbClr val="E7E7E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57957" y="898048"/>
            <a:ext cx="10487377" cy="527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91440" bIns="73152" anchor="t">
            <a:spAutoFit/>
          </a:bodyPr>
          <a:lstStyle>
            <a:lvl1pPr algn="ctr">
              <a:defRPr kumimoji="0" lang="en-US" sz="2933" u="none" strike="noStrike" kern="1400" cap="none" spc="53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80000"/>
              </a:lnSpc>
              <a:spcAft>
                <a:spcPts val="1600"/>
              </a:spcAft>
              <a:buClrTx/>
              <a:buSzTx/>
              <a:buFontTx/>
              <a:tabLst/>
            </a:pPr>
            <a:r>
              <a:rPr lang="en-US" dirty="0"/>
              <a:t>Layout For Table.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90480" y="759693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3017" y="1696499"/>
            <a:ext cx="10476979" cy="420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2">
                    <a:lumMod val="50000"/>
                  </a:schemeClr>
                </a:solidFill>
                <a:latin typeface="Whitney Book" pitchFamily="2" charset="0"/>
                <a:cs typeface="Whitney Book" pitchFamily="2" charset="0"/>
              </a:defRPr>
            </a:lvl1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/>
            </a:lvl4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Chart description text.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4D792-5709-EF49-8975-A8BF1C751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00" y="6206799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1290" y="-11287"/>
            <a:ext cx="12225867" cy="6468532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  <a:gd name="connsiteX0" fmla="*/ 0 w 9169400"/>
              <a:gd name="connsiteY0" fmla="*/ 0 h 5012266"/>
              <a:gd name="connsiteX1" fmla="*/ 0 w 9169400"/>
              <a:gd name="connsiteY1" fmla="*/ 4470400 h 5012266"/>
              <a:gd name="connsiteX2" fmla="*/ 4631267 w 9169400"/>
              <a:gd name="connsiteY2" fmla="*/ 5012266 h 5012266"/>
              <a:gd name="connsiteX3" fmla="*/ 9169400 w 9169400"/>
              <a:gd name="connsiteY3" fmla="*/ 4470400 h 5012266"/>
              <a:gd name="connsiteX4" fmla="*/ 9160934 w 9169400"/>
              <a:gd name="connsiteY4" fmla="*/ 609600 h 5012266"/>
              <a:gd name="connsiteX5" fmla="*/ 0 w 9169400"/>
              <a:gd name="connsiteY5" fmla="*/ 0 h 5012266"/>
              <a:gd name="connsiteX0" fmla="*/ 0 w 9169400"/>
              <a:gd name="connsiteY0" fmla="*/ 0 h 5012266"/>
              <a:gd name="connsiteX1" fmla="*/ 0 w 9169400"/>
              <a:gd name="connsiteY1" fmla="*/ 4470400 h 5012266"/>
              <a:gd name="connsiteX2" fmla="*/ 4631267 w 9169400"/>
              <a:gd name="connsiteY2" fmla="*/ 5012266 h 5012266"/>
              <a:gd name="connsiteX3" fmla="*/ 9169400 w 9169400"/>
              <a:gd name="connsiteY3" fmla="*/ 4470400 h 5012266"/>
              <a:gd name="connsiteX4" fmla="*/ 9160934 w 9169400"/>
              <a:gd name="connsiteY4" fmla="*/ 0 h 5012266"/>
              <a:gd name="connsiteX5" fmla="*/ 0 w 9169400"/>
              <a:gd name="connsiteY5" fmla="*/ 0 h 501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5012266">
                <a:moveTo>
                  <a:pt x="0" y="0"/>
                </a:moveTo>
                <a:lnTo>
                  <a:pt x="0" y="4470400"/>
                </a:lnTo>
                <a:lnTo>
                  <a:pt x="4631267" y="5012266"/>
                </a:lnTo>
                <a:lnTo>
                  <a:pt x="9169400" y="4470400"/>
                </a:lnTo>
                <a:lnTo>
                  <a:pt x="91609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1">
                  <a:lumMod val="25000"/>
                  <a:lumOff val="75000"/>
                </a:schemeClr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556491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677335" y="784141"/>
            <a:ext cx="10814756" cy="8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Headline For Small Photo With Caption Slide.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26758" y="1975556"/>
            <a:ext cx="4752621" cy="3386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20058" y="1975556"/>
            <a:ext cx="2806700" cy="3386667"/>
          </a:xfrm>
          <a:solidFill>
            <a:srgbClr val="FF8A14"/>
          </a:solidFill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image here or click to place image.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idx="1" hasCustomPrompt="1"/>
          </p:nvPr>
        </p:nvSpPr>
        <p:spPr>
          <a:xfrm>
            <a:off x="5542766" y="2242883"/>
            <a:ext cx="4120605" cy="288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hitney Light"/>
                <a:ea typeface="+mn-ea"/>
                <a:cs typeface="Whitney Light"/>
              </a:rPr>
              <a:t>Subhead or picture caption goes here.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3F996-6687-1E4E-B4B1-81A271CD2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23" y="6398677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4D84-C78D-4671-BD02-F0044FA4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A97BD-2412-429A-A2B9-487D108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3F1E2-D8A7-4CD4-8A9A-E13F84FF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A0EAF-EE3A-4F90-B5E3-4A27CC3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6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1290" y="-11287"/>
            <a:ext cx="12225867" cy="6468532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  <a:gd name="connsiteX0" fmla="*/ 0 w 9169400"/>
              <a:gd name="connsiteY0" fmla="*/ 0 h 5012266"/>
              <a:gd name="connsiteX1" fmla="*/ 0 w 9169400"/>
              <a:gd name="connsiteY1" fmla="*/ 4470400 h 5012266"/>
              <a:gd name="connsiteX2" fmla="*/ 4631267 w 9169400"/>
              <a:gd name="connsiteY2" fmla="*/ 5012266 h 5012266"/>
              <a:gd name="connsiteX3" fmla="*/ 9169400 w 9169400"/>
              <a:gd name="connsiteY3" fmla="*/ 4470400 h 5012266"/>
              <a:gd name="connsiteX4" fmla="*/ 9160934 w 9169400"/>
              <a:gd name="connsiteY4" fmla="*/ 609600 h 5012266"/>
              <a:gd name="connsiteX5" fmla="*/ 0 w 9169400"/>
              <a:gd name="connsiteY5" fmla="*/ 0 h 5012266"/>
              <a:gd name="connsiteX0" fmla="*/ 0 w 9169400"/>
              <a:gd name="connsiteY0" fmla="*/ 0 h 5012266"/>
              <a:gd name="connsiteX1" fmla="*/ 0 w 9169400"/>
              <a:gd name="connsiteY1" fmla="*/ 4470400 h 5012266"/>
              <a:gd name="connsiteX2" fmla="*/ 4631267 w 9169400"/>
              <a:gd name="connsiteY2" fmla="*/ 5012266 h 5012266"/>
              <a:gd name="connsiteX3" fmla="*/ 9169400 w 9169400"/>
              <a:gd name="connsiteY3" fmla="*/ 4470400 h 5012266"/>
              <a:gd name="connsiteX4" fmla="*/ 9160934 w 9169400"/>
              <a:gd name="connsiteY4" fmla="*/ 0 h 5012266"/>
              <a:gd name="connsiteX5" fmla="*/ 0 w 9169400"/>
              <a:gd name="connsiteY5" fmla="*/ 0 h 501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5012266">
                <a:moveTo>
                  <a:pt x="0" y="0"/>
                </a:moveTo>
                <a:lnTo>
                  <a:pt x="0" y="4470400"/>
                </a:lnTo>
                <a:lnTo>
                  <a:pt x="4631267" y="5012266"/>
                </a:lnTo>
                <a:lnTo>
                  <a:pt x="9169400" y="4470400"/>
                </a:lnTo>
                <a:lnTo>
                  <a:pt x="91609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1">
                  <a:lumMod val="25000"/>
                  <a:lumOff val="75000"/>
                </a:schemeClr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556491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677335" y="784141"/>
            <a:ext cx="10814756" cy="707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847911-E6CC-6749-889F-1B8C1124F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79" y="6457245"/>
            <a:ext cx="942623" cy="20532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432D76-69A1-4C43-BDC9-DF6ECF9446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3017" y="1696499"/>
            <a:ext cx="10476979" cy="420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>
                <a:solidFill>
                  <a:schemeClr val="tx2">
                    <a:lumMod val="50000"/>
                  </a:schemeClr>
                </a:solidFill>
                <a:latin typeface="Whitney Book" pitchFamily="2" charset="0"/>
                <a:cs typeface="Whitney Book" pitchFamily="2" charset="0"/>
              </a:defRPr>
            </a:lvl1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/>
            </a:lvl4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28170909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288" cy="5410907"/>
          </a:xfrm>
          <a:custGeom>
            <a:avLst/>
            <a:gdLst>
              <a:gd name="connsiteX0" fmla="*/ 0 w 9144000"/>
              <a:gd name="connsiteY0" fmla="*/ 0 h 4125913"/>
              <a:gd name="connsiteX1" fmla="*/ 8456334 w 9144000"/>
              <a:gd name="connsiteY1" fmla="*/ 0 h 4125913"/>
              <a:gd name="connsiteX2" fmla="*/ 9144000 w 9144000"/>
              <a:gd name="connsiteY2" fmla="*/ 687666 h 4125913"/>
              <a:gd name="connsiteX3" fmla="*/ 9144000 w 9144000"/>
              <a:gd name="connsiteY3" fmla="*/ 4125913 h 4125913"/>
              <a:gd name="connsiteX4" fmla="*/ 0 w 9144000"/>
              <a:gd name="connsiteY4" fmla="*/ 4125913 h 4125913"/>
              <a:gd name="connsiteX5" fmla="*/ 0 w 9144000"/>
              <a:gd name="connsiteY5" fmla="*/ 0 h 4125913"/>
              <a:gd name="connsiteX0" fmla="*/ 0 w 9144000"/>
              <a:gd name="connsiteY0" fmla="*/ 0 h 4125913"/>
              <a:gd name="connsiteX1" fmla="*/ 8456334 w 9144000"/>
              <a:gd name="connsiteY1" fmla="*/ 0 h 4125913"/>
              <a:gd name="connsiteX2" fmla="*/ 9144000 w 9144000"/>
              <a:gd name="connsiteY2" fmla="*/ 687666 h 4125913"/>
              <a:gd name="connsiteX3" fmla="*/ 9144000 w 9144000"/>
              <a:gd name="connsiteY3" fmla="*/ 4125913 h 4125913"/>
              <a:gd name="connsiteX4" fmla="*/ 0 w 9144000"/>
              <a:gd name="connsiteY4" fmla="*/ 3533246 h 4125913"/>
              <a:gd name="connsiteX5" fmla="*/ 0 w 9144000"/>
              <a:gd name="connsiteY5" fmla="*/ 0 h 4125913"/>
              <a:gd name="connsiteX0" fmla="*/ 0 w 9144000"/>
              <a:gd name="connsiteY0" fmla="*/ 0 h 3981980"/>
              <a:gd name="connsiteX1" fmla="*/ 8456334 w 9144000"/>
              <a:gd name="connsiteY1" fmla="*/ 0 h 3981980"/>
              <a:gd name="connsiteX2" fmla="*/ 9144000 w 9144000"/>
              <a:gd name="connsiteY2" fmla="*/ 687666 h 3981980"/>
              <a:gd name="connsiteX3" fmla="*/ 4588933 w 9144000"/>
              <a:gd name="connsiteY3" fmla="*/ 3981980 h 3981980"/>
              <a:gd name="connsiteX4" fmla="*/ 0 w 9144000"/>
              <a:gd name="connsiteY4" fmla="*/ 3533246 h 3981980"/>
              <a:gd name="connsiteX5" fmla="*/ 0 w 9144000"/>
              <a:gd name="connsiteY5" fmla="*/ 0 h 3981980"/>
              <a:gd name="connsiteX0" fmla="*/ 0 w 9144000"/>
              <a:gd name="connsiteY0" fmla="*/ 0 h 4185180"/>
              <a:gd name="connsiteX1" fmla="*/ 8456334 w 9144000"/>
              <a:gd name="connsiteY1" fmla="*/ 0 h 4185180"/>
              <a:gd name="connsiteX2" fmla="*/ 9144000 w 9144000"/>
              <a:gd name="connsiteY2" fmla="*/ 687666 h 4185180"/>
              <a:gd name="connsiteX3" fmla="*/ 4572000 w 9144000"/>
              <a:gd name="connsiteY3" fmla="*/ 4185180 h 4185180"/>
              <a:gd name="connsiteX4" fmla="*/ 0 w 9144000"/>
              <a:gd name="connsiteY4" fmla="*/ 3533246 h 4185180"/>
              <a:gd name="connsiteX5" fmla="*/ 0 w 9144000"/>
              <a:gd name="connsiteY5" fmla="*/ 0 h 4185180"/>
              <a:gd name="connsiteX0" fmla="*/ 0 w 9144000"/>
              <a:gd name="connsiteY0" fmla="*/ 0 h 4058180"/>
              <a:gd name="connsiteX1" fmla="*/ 8456334 w 9144000"/>
              <a:gd name="connsiteY1" fmla="*/ 0 h 4058180"/>
              <a:gd name="connsiteX2" fmla="*/ 9144000 w 9144000"/>
              <a:gd name="connsiteY2" fmla="*/ 687666 h 4058180"/>
              <a:gd name="connsiteX3" fmla="*/ 4546600 w 9144000"/>
              <a:gd name="connsiteY3" fmla="*/ 4058180 h 4058180"/>
              <a:gd name="connsiteX4" fmla="*/ 0 w 9144000"/>
              <a:gd name="connsiteY4" fmla="*/ 3533246 h 4058180"/>
              <a:gd name="connsiteX5" fmla="*/ 0 w 9144000"/>
              <a:gd name="connsiteY5" fmla="*/ 0 h 4058180"/>
              <a:gd name="connsiteX0" fmla="*/ 0 w 9152466"/>
              <a:gd name="connsiteY0" fmla="*/ 0 h 4058180"/>
              <a:gd name="connsiteX1" fmla="*/ 8456334 w 9152466"/>
              <a:gd name="connsiteY1" fmla="*/ 0 h 4058180"/>
              <a:gd name="connsiteX2" fmla="*/ 9152466 w 9152466"/>
              <a:gd name="connsiteY2" fmla="*/ 3456266 h 4058180"/>
              <a:gd name="connsiteX3" fmla="*/ 4546600 w 9152466"/>
              <a:gd name="connsiteY3" fmla="*/ 4058180 h 4058180"/>
              <a:gd name="connsiteX4" fmla="*/ 0 w 9152466"/>
              <a:gd name="connsiteY4" fmla="*/ 3533246 h 4058180"/>
              <a:gd name="connsiteX5" fmla="*/ 0 w 9152466"/>
              <a:gd name="connsiteY5" fmla="*/ 0 h 4058180"/>
              <a:gd name="connsiteX0" fmla="*/ 0 w 9152466"/>
              <a:gd name="connsiteY0" fmla="*/ 0 h 4058180"/>
              <a:gd name="connsiteX1" fmla="*/ 9150601 w 9152466"/>
              <a:gd name="connsiteY1" fmla="*/ 33867 h 4058180"/>
              <a:gd name="connsiteX2" fmla="*/ 9152466 w 9152466"/>
              <a:gd name="connsiteY2" fmla="*/ 3456266 h 4058180"/>
              <a:gd name="connsiteX3" fmla="*/ 4546600 w 9152466"/>
              <a:gd name="connsiteY3" fmla="*/ 4058180 h 4058180"/>
              <a:gd name="connsiteX4" fmla="*/ 0 w 9152466"/>
              <a:gd name="connsiteY4" fmla="*/ 3533246 h 4058180"/>
              <a:gd name="connsiteX5" fmla="*/ 0 w 9152466"/>
              <a:gd name="connsiteY5" fmla="*/ 0 h 4058180"/>
              <a:gd name="connsiteX0" fmla="*/ 0 w 9152466"/>
              <a:gd name="connsiteY0" fmla="*/ 0 h 4058180"/>
              <a:gd name="connsiteX1" fmla="*/ 9150601 w 9152466"/>
              <a:gd name="connsiteY1" fmla="*/ 16934 h 4058180"/>
              <a:gd name="connsiteX2" fmla="*/ 9152466 w 9152466"/>
              <a:gd name="connsiteY2" fmla="*/ 3456266 h 4058180"/>
              <a:gd name="connsiteX3" fmla="*/ 4546600 w 9152466"/>
              <a:gd name="connsiteY3" fmla="*/ 4058180 h 4058180"/>
              <a:gd name="connsiteX4" fmla="*/ 0 w 9152466"/>
              <a:gd name="connsiteY4" fmla="*/ 3533246 h 4058180"/>
              <a:gd name="connsiteX5" fmla="*/ 0 w 9152466"/>
              <a:gd name="connsiteY5" fmla="*/ 0 h 405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6" h="4058180">
                <a:moveTo>
                  <a:pt x="0" y="0"/>
                </a:moveTo>
                <a:lnTo>
                  <a:pt x="9150601" y="16934"/>
                </a:lnTo>
                <a:cubicBezTo>
                  <a:pt x="9151223" y="1157734"/>
                  <a:pt x="9151844" y="2315466"/>
                  <a:pt x="9152466" y="3456266"/>
                </a:cubicBezTo>
                <a:lnTo>
                  <a:pt x="4546600" y="4058180"/>
                </a:lnTo>
                <a:lnTo>
                  <a:pt x="0" y="353324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/>
          <a:lstStyle>
            <a:lvl1pPr algn="ctr"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image here or click to place image. Size picture to fill out area.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11289" y="4696177"/>
            <a:ext cx="12203289" cy="2167467"/>
          </a:xfrm>
          <a:custGeom>
            <a:avLst/>
            <a:gdLst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625600 h 1625600"/>
              <a:gd name="connsiteX5" fmla="*/ 0 w 9152467"/>
              <a:gd name="connsiteY5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7" h="1625600">
                <a:moveTo>
                  <a:pt x="0" y="1625600"/>
                </a:moveTo>
                <a:lnTo>
                  <a:pt x="0" y="0"/>
                </a:lnTo>
                <a:lnTo>
                  <a:pt x="4631267" y="541867"/>
                </a:lnTo>
                <a:lnTo>
                  <a:pt x="9152467" y="8467"/>
                </a:lnTo>
                <a:lnTo>
                  <a:pt x="9152467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idx="1" hasCustomPrompt="1"/>
          </p:nvPr>
        </p:nvSpPr>
        <p:spPr>
          <a:xfrm>
            <a:off x="677334" y="5733263"/>
            <a:ext cx="10893777" cy="10739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Large photo layout. Place caption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71A30-13F1-D947-8E8B-B9BE55418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867" y="6527439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49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03288" cy="541090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algn="ctr"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image here or click to place image. Size picture to fill out area.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1289" y="5547359"/>
            <a:ext cx="12203289" cy="1316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idx="1" hasCustomPrompt="1"/>
          </p:nvPr>
        </p:nvSpPr>
        <p:spPr>
          <a:xfrm>
            <a:off x="677334" y="5733263"/>
            <a:ext cx="10893777" cy="10739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Large photo layout. Place caption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D84E7-708F-F34A-B80B-282C8611C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22" y="6527438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7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6934" y="0"/>
            <a:ext cx="12225867" cy="5870221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4402666">
                <a:moveTo>
                  <a:pt x="0" y="16933"/>
                </a:moveTo>
                <a:lnTo>
                  <a:pt x="0" y="3860800"/>
                </a:lnTo>
                <a:lnTo>
                  <a:pt x="4631267" y="4402666"/>
                </a:lnTo>
                <a:lnTo>
                  <a:pt x="9169400" y="3860800"/>
                </a:lnTo>
                <a:lnTo>
                  <a:pt x="9160934" y="0"/>
                </a:lnTo>
                <a:lnTo>
                  <a:pt x="0" y="16933"/>
                </a:lnTo>
                <a:close/>
              </a:path>
            </a:pathLst>
          </a:custGeom>
          <a:gradFill flip="none" rotWithShape="1">
            <a:gsLst>
              <a:gs pos="0">
                <a:srgbClr val="2774AE"/>
              </a:gs>
              <a:gs pos="100000">
                <a:srgbClr val="88AE9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2227249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07666" y="2531098"/>
            <a:ext cx="10555111" cy="8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Divider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1218E-AD3A-F842-9231-F1FC12CED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75" y="6466443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02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12225867" cy="5870221"/>
          </a:xfrm>
          <a:custGeom>
            <a:avLst/>
            <a:gdLst>
              <a:gd name="connsiteX0" fmla="*/ 0 w 9169400"/>
              <a:gd name="connsiteY0" fmla="*/ 16933 h 4402666"/>
              <a:gd name="connsiteX1" fmla="*/ 0 w 9169400"/>
              <a:gd name="connsiteY1" fmla="*/ 3860800 h 4402666"/>
              <a:gd name="connsiteX2" fmla="*/ 4631267 w 9169400"/>
              <a:gd name="connsiteY2" fmla="*/ 4402666 h 4402666"/>
              <a:gd name="connsiteX3" fmla="*/ 9169400 w 9169400"/>
              <a:gd name="connsiteY3" fmla="*/ 3860800 h 4402666"/>
              <a:gd name="connsiteX4" fmla="*/ 9160934 w 9169400"/>
              <a:gd name="connsiteY4" fmla="*/ 0 h 4402666"/>
              <a:gd name="connsiteX5" fmla="*/ 0 w 9169400"/>
              <a:gd name="connsiteY5" fmla="*/ 16933 h 440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0" h="4402666">
                <a:moveTo>
                  <a:pt x="0" y="16933"/>
                </a:moveTo>
                <a:lnTo>
                  <a:pt x="0" y="3860800"/>
                </a:lnTo>
                <a:lnTo>
                  <a:pt x="4631267" y="4402666"/>
                </a:lnTo>
                <a:lnTo>
                  <a:pt x="9169400" y="3860800"/>
                </a:lnTo>
                <a:lnTo>
                  <a:pt x="9160934" y="0"/>
                </a:lnTo>
                <a:lnTo>
                  <a:pt x="0" y="16933"/>
                </a:lnTo>
                <a:close/>
              </a:path>
            </a:pathLst>
          </a:custGeom>
          <a:gradFill flip="none" rotWithShape="1">
            <a:gsLst>
              <a:gs pos="61000">
                <a:srgbClr val="F57700"/>
              </a:gs>
              <a:gs pos="100000">
                <a:srgbClr val="FFB81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01259" y="2227249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5378" y="2531098"/>
            <a:ext cx="10555111" cy="8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Divider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8CA1E-9052-0643-A065-758450561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775" y="6466443"/>
            <a:ext cx="942623" cy="2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8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t="18206" b="6250"/>
          <a:stretch/>
        </p:blipFill>
        <p:spPr>
          <a:xfrm>
            <a:off x="-11289" y="0"/>
            <a:ext cx="12191999" cy="6466443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-11289" y="5101301"/>
            <a:ext cx="12203289" cy="1756699"/>
          </a:xfrm>
          <a:custGeom>
            <a:avLst/>
            <a:gdLst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625600 h 1625600"/>
              <a:gd name="connsiteX5" fmla="*/ 0 w 9152467"/>
              <a:gd name="connsiteY5" fmla="*/ 1625600 h 1625600"/>
              <a:gd name="connsiteX0" fmla="*/ 0 w 9152467"/>
              <a:gd name="connsiteY0" fmla="*/ 1625600 h 1625600"/>
              <a:gd name="connsiteX1" fmla="*/ 0 w 9152467"/>
              <a:gd name="connsiteY1" fmla="*/ 0 h 1625600"/>
              <a:gd name="connsiteX2" fmla="*/ 4631267 w 9152467"/>
              <a:gd name="connsiteY2" fmla="*/ 541867 h 1625600"/>
              <a:gd name="connsiteX3" fmla="*/ 9152467 w 9152467"/>
              <a:gd name="connsiteY3" fmla="*/ 8467 h 1625600"/>
              <a:gd name="connsiteX4" fmla="*/ 9152467 w 9152467"/>
              <a:gd name="connsiteY4" fmla="*/ 1244600 h 1625600"/>
              <a:gd name="connsiteX5" fmla="*/ 0 w 9152467"/>
              <a:gd name="connsiteY5" fmla="*/ 1625600 h 1625600"/>
              <a:gd name="connsiteX0" fmla="*/ 0 w 9152467"/>
              <a:gd name="connsiteY0" fmla="*/ 1308100 h 1308100"/>
              <a:gd name="connsiteX1" fmla="*/ 0 w 9152467"/>
              <a:gd name="connsiteY1" fmla="*/ 0 h 1308100"/>
              <a:gd name="connsiteX2" fmla="*/ 4631267 w 9152467"/>
              <a:gd name="connsiteY2" fmla="*/ 541867 h 1308100"/>
              <a:gd name="connsiteX3" fmla="*/ 9152467 w 9152467"/>
              <a:gd name="connsiteY3" fmla="*/ 8467 h 1308100"/>
              <a:gd name="connsiteX4" fmla="*/ 9152467 w 9152467"/>
              <a:gd name="connsiteY4" fmla="*/ 1244600 h 1308100"/>
              <a:gd name="connsiteX5" fmla="*/ 0 w 9152467"/>
              <a:gd name="connsiteY5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467" h="1308100">
                <a:moveTo>
                  <a:pt x="0" y="1308100"/>
                </a:moveTo>
                <a:lnTo>
                  <a:pt x="0" y="0"/>
                </a:lnTo>
                <a:lnTo>
                  <a:pt x="4631267" y="541867"/>
                </a:lnTo>
                <a:lnTo>
                  <a:pt x="9152467" y="8467"/>
                </a:lnTo>
                <a:lnTo>
                  <a:pt x="9152467" y="1244600"/>
                </a:lnTo>
                <a:lnTo>
                  <a:pt x="0" y="1308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rIns="121920" rtlCol="0" anchor="ctr">
            <a:noAutofit/>
          </a:bodyPr>
          <a:lstStyle/>
          <a:p>
            <a:pPr algn="ctr"/>
            <a:endParaRPr lang="en-US" sz="2933" kern="1400" dirty="0" err="1">
              <a:solidFill>
                <a:schemeClr val="bg2"/>
              </a:solidFill>
              <a:latin typeface="Whitney Light"/>
              <a:cs typeface="Whitney Light"/>
            </a:endParaRPr>
          </a:p>
        </p:txBody>
      </p:sp>
      <p:sp>
        <p:nvSpPr>
          <p:cNvPr id="9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24086" y="1295182"/>
            <a:ext cx="10555111" cy="897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933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Section Divider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AAC56-7DA2-C442-840B-7755000D7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75" y="6466443"/>
            <a:ext cx="942623" cy="20532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33AD52-BC52-BB49-857A-8A67F59602B1}"/>
              </a:ext>
            </a:extLst>
          </p:cNvPr>
          <p:cNvCxnSpPr/>
          <p:nvPr userDrawn="1"/>
        </p:nvCxnSpPr>
        <p:spPr>
          <a:xfrm>
            <a:off x="5806392" y="998742"/>
            <a:ext cx="567925" cy="2116"/>
          </a:xfrm>
          <a:prstGeom prst="line">
            <a:avLst/>
          </a:prstGeom>
          <a:ln w="508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803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2017_last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BEE6F-8309-8E46-93AB-EFF2E954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4122" y="3266102"/>
            <a:ext cx="3583757" cy="3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37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8BD9-AB88-5941-B2A7-991BEA526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D6CF3-B16F-7A46-B56A-C5D4953FA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A73FB-C886-4143-9AE6-5A79FE04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E044E-E492-1344-A5A6-59C5382F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F3122-C234-F74A-9877-9765804F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1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E0CE-F605-AF4B-9778-48BC2167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3892-A40B-4F4F-A74D-3E525DCD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93590-C8DB-1448-84A9-82C6D171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834CC-B34F-D249-8419-B1CD3E22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5836-6B7A-7849-B616-F614E4A1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4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240E-7E52-204A-988E-9FE7BE77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E18F2-B0F7-C94B-BFE7-D68984A6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E9018-822F-C944-B68B-358E257C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DD14-56A5-C641-85CE-3C7480C4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BD02-A8DC-CE43-91CF-617E0965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4CF26-A813-43BC-A7DA-5E52CBD5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0945F-10CC-426D-840E-A8D41FF1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02910-2DE7-466F-92FB-91ADB69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29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D127-3EA2-A349-98F4-1D89888A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8605-EF3A-F645-B880-B1EFE0420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A9729-8C8A-CE4E-B603-D36AFB8EC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DD66A-ADF1-9743-AB8A-CEC9728D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62E15-B79B-464A-B620-BF25A040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0821-88F5-C74C-A1DF-F4CA5563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12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3CC8-3E17-CB43-91D5-4502112F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50975-4144-1A42-8A7F-A2C8B99F8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2866D-6B3F-3540-AC49-807FEA5A3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BB764-06E9-0A49-AAF3-AD5E3F9B8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91EA8-3247-1844-8AAA-AD7A96377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7DD6D-D77E-E042-987A-9712D27B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65015-BC90-774B-BD13-F712E81B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95AD7-C33F-C244-9D93-FB0E58F0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7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876D-D311-2A48-B66E-DBCE8C62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F4C0B-C611-3C44-9346-74DD3342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EDB18-6E8C-784A-9677-6B3C082C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40F37-118F-514C-96C9-A68026B0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86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F8CC5-AC44-3B48-B6F9-2A6593F6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150F6-9BFB-8A4E-9E6A-B9021BFC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27F0C-424F-3747-A4DB-3B2A4550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784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5910-3657-D240-B2FD-0A000AB6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A14D6-8497-E045-823B-E205BEC6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EC21C-569F-B44B-B3FF-4D9DB409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92AF5-8716-834A-BC97-5914F572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034E2-113A-5048-8AAE-6E5D9539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28E5-6470-F048-A609-325AA6D6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52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A62E-0A04-5440-857D-A36CCAA1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04AC9-D684-AE46-B84D-6FCDF4833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B4714-60E4-5F41-8DD6-247ADF16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3D4C0-39A7-F747-BBD5-7E90D83D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09BE1-8B1D-6148-B8F5-0279CBF4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3D78-F821-C74C-8928-56A5AFAB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7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D7A3-24AA-4847-B3A8-83266449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E2A0F-6312-2545-A3B7-A33A20369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7C4B4-901C-6646-852B-85F57C5E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C7F4-894D-A04F-9018-F6D20F94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00E1-C1E6-EA4E-962B-2E893ADC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494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835AA-C89C-3A43-A4A9-767A27634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724EB-83B8-3741-B955-869050323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D45AA-9A15-D546-BEF2-5F0A3F18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23D3-880E-314C-AFCC-E6A8787B78B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87D11-C21D-A94B-B2D2-2720BEB6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E040-72FB-7949-B298-A03C16A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1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5B7B11-2D72-40F5-BD27-048905EF5E22}"/>
              </a:ext>
            </a:extLst>
          </p:cNvPr>
          <p:cNvSpPr/>
          <p:nvPr userDrawn="1"/>
        </p:nvSpPr>
        <p:spPr>
          <a:xfrm>
            <a:off x="1" y="6197600"/>
            <a:ext cx="10217419" cy="660400"/>
          </a:xfrm>
          <a:prstGeom prst="rect">
            <a:avLst/>
          </a:prstGeom>
          <a:solidFill>
            <a:srgbClr val="C69B31"/>
          </a:solidFill>
          <a:ln>
            <a:solidFill>
              <a:srgbClr val="C6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930311-71F0-479F-BA5A-63F76EBFD314}"/>
              </a:ext>
            </a:extLst>
          </p:cNvPr>
          <p:cNvSpPr/>
          <p:nvPr userDrawn="1"/>
        </p:nvSpPr>
        <p:spPr>
          <a:xfrm>
            <a:off x="0" y="1"/>
            <a:ext cx="12192000" cy="1022351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86AAB-53F3-4402-81CF-A4F969C3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6"/>
            <a:ext cx="10515600" cy="1000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E835B2-E944-4C7E-A5DE-25059F97C063}"/>
              </a:ext>
            </a:extLst>
          </p:cNvPr>
          <p:cNvSpPr/>
          <p:nvPr userDrawn="1"/>
        </p:nvSpPr>
        <p:spPr>
          <a:xfrm>
            <a:off x="10217420" y="6197600"/>
            <a:ext cx="1974581" cy="660400"/>
          </a:xfrm>
          <a:prstGeom prst="rect">
            <a:avLst/>
          </a:prstGeom>
          <a:noFill/>
          <a:ln>
            <a:solidFill>
              <a:srgbClr val="C69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DEBD2AB-3C71-42DB-B28A-BF91E9207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1" y="6322270"/>
            <a:ext cx="1865249" cy="4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48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8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298A-0DAF-41B1-8E42-A5ADE2E3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CE1CB-D6CE-4391-BFB5-AC44B309B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B5594-FC37-4341-A8EF-962CAE814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966CB-7673-4406-8F0D-B8F0E1C8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1A476-BA49-4370-845D-8081A109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131D1-29B2-421C-8D74-2DB030D1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753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354-C79E-8A4F-8EAF-C28DD3CC18D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23900" y="6223000"/>
            <a:ext cx="3276600" cy="4445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Suggested length</a:t>
            </a:r>
          </a:p>
        </p:txBody>
      </p:sp>
    </p:spTree>
    <p:extLst>
      <p:ext uri="{BB962C8B-B14F-4D97-AF65-F5344CB8AC3E}">
        <p14:creationId xmlns:p14="http://schemas.microsoft.com/office/powerpoint/2010/main" val="25633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811E-DADD-0A4F-A035-B1F0D606B692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1465-F55F-1545-BDA5-E59BD9341045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E927-2F8F-C84A-9533-F3C74292EB7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7284-3E49-A04B-9D99-5A8D65424253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7AAD-3C33-5C4E-A5C3-2AD3DEEE3A82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3CAC-6950-2D48-BF8B-0EA3310FD4A9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265E-292C-4446-B5AF-7540913CD49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B6FC-4E40-8F4F-BFE2-70731C0B351F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CB22-9842-490A-8C02-63D64B82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76F99-89D9-4A89-8A41-42B3EE49C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D9CE8-E062-49A0-8613-D8EBA73ED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F9CE6-D684-4A37-AE70-E671A846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DF8FE-B539-4DF4-9C4A-1878CDBA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439F9-7225-407F-A5A8-76512F97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206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8DAA03B6-3A17-6D41-848B-3761916AF965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354-C79E-8A4F-8EAF-C28DD3CC18D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23900" y="6223000"/>
            <a:ext cx="3276600" cy="4445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Suggested length</a:t>
            </a:r>
          </a:p>
        </p:txBody>
      </p:sp>
    </p:spTree>
    <p:extLst>
      <p:ext uri="{BB962C8B-B14F-4D97-AF65-F5344CB8AC3E}">
        <p14:creationId xmlns:p14="http://schemas.microsoft.com/office/powerpoint/2010/main" val="29756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811E-DADD-0A4F-A035-B1F0D606B692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1465-F55F-1545-BDA5-E59BD9341045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E927-2F8F-C84A-9533-F3C74292EB7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7284-3E49-A04B-9D99-5A8D65424253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7AAD-3C33-5C4E-A5C3-2AD3DEEE3A82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3CAC-6950-2D48-BF8B-0EA3310FD4A9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265E-292C-4446-B5AF-7540913CD494}" type="datetime1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2/16/2023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8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94C41-0B00-4FD5-BD25-3D11BF70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FB316-937C-428B-91EF-9AAD8E68C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4A3C5-2EF4-4302-A356-D1F73A03D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78FAD-45F2-4B46-ACCA-D2706DD5B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7791C-E00C-4DAC-9889-264E3CBB6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6F98-01B9-4109-BA0A-1AFF10C8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5559D2-FFBB-D44A-99D2-24F0A6E2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FB4E-18D4-7D4B-826B-4BCF0FD1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2B8FC-1EB3-644F-9471-B0B48188D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Whitney Medium" pitchFamily="2" charset="0"/>
                <a:cs typeface="Whitney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D9D0-0603-C841-BC85-16C59352D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  <a:latin typeface="Whitney Medium" pitchFamily="2" charset="0"/>
                <a:cs typeface="Whitney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A47C-84F5-F244-8BD4-9537A0274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6" r:id="rId33"/>
  </p:sldLayoutIdLst>
  <p:hf hdr="0" ftr="0" dt="0"/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3733" b="0" i="0" kern="1200">
          <a:solidFill>
            <a:schemeClr val="bg2">
              <a:lumMod val="10000"/>
            </a:schemeClr>
          </a:solidFill>
          <a:latin typeface="Whitney Book" pitchFamily="2" charset="0"/>
          <a:ea typeface="+mj-ea"/>
          <a:cs typeface="Whitney Book" pitchFamily="2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933" b="0" i="0" kern="1200">
          <a:solidFill>
            <a:srgbClr val="2774AE"/>
          </a:solidFill>
          <a:latin typeface="Whitney Book" pitchFamily="2" charset="0"/>
          <a:ea typeface="+mn-ea"/>
          <a:cs typeface="Whitney Book" pitchFamily="2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hitney Book" pitchFamily="2" charset="0"/>
          <a:ea typeface="+mn-ea"/>
          <a:cs typeface="Whitney Book" pitchFamily="2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Whitney Medium" pitchFamily="2" charset="0"/>
          <a:ea typeface="+mn-ea"/>
          <a:cs typeface="Whitney Medium" pitchFamily="2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b="0" i="0" kern="1200">
          <a:solidFill>
            <a:srgbClr val="003B5C"/>
          </a:solidFill>
          <a:latin typeface="Whitney Medium" pitchFamily="2" charset="0"/>
          <a:ea typeface="+mn-ea"/>
          <a:cs typeface="Whitney Medium" pitchFamily="2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b="1" i="0" kern="1200">
          <a:solidFill>
            <a:schemeClr val="bg2">
              <a:lumMod val="50000"/>
            </a:schemeClr>
          </a:solidFill>
          <a:latin typeface="Whitney Semibold" pitchFamily="2" charset="0"/>
          <a:ea typeface="+mn-ea"/>
          <a:cs typeface="Whitney Semibold" pitchFamily="2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5559D2-FFBB-D44A-99D2-24F0A6E2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FB4E-18D4-7D4B-826B-4BCF0FD1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2B8FC-1EB3-644F-9471-B0B48188D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Whitney Medium" pitchFamily="2" charset="0"/>
                <a:cs typeface="Whitney Medium" pitchFamily="2" charset="0"/>
              </a:defRPr>
            </a:lvl1pPr>
          </a:lstStyle>
          <a:p>
            <a:fld id="{E01423D3-880E-314C-AFCC-E6A8787B78B0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D9D0-0603-C841-BC85-16C59352D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  <a:latin typeface="Whitney Medium" pitchFamily="2" charset="0"/>
                <a:cs typeface="Whitney Medium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A47C-84F5-F244-8BD4-9537A0274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C140-5140-7B40-9110-627BCC98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1" r:id="rId33"/>
  </p:sldLayoutIdLst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3733" b="0" i="0" kern="1200">
          <a:solidFill>
            <a:schemeClr val="bg2">
              <a:lumMod val="10000"/>
            </a:schemeClr>
          </a:solidFill>
          <a:latin typeface="Whitney Book" pitchFamily="2" charset="0"/>
          <a:ea typeface="+mj-ea"/>
          <a:cs typeface="Whitney Book" pitchFamily="2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933" b="0" i="0" kern="1200">
          <a:solidFill>
            <a:srgbClr val="2774AE"/>
          </a:solidFill>
          <a:latin typeface="Whitney Book" pitchFamily="2" charset="0"/>
          <a:ea typeface="+mn-ea"/>
          <a:cs typeface="Whitney Book" pitchFamily="2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hitney Book" pitchFamily="2" charset="0"/>
          <a:ea typeface="+mn-ea"/>
          <a:cs typeface="Whitney Book" pitchFamily="2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Whitney Medium" pitchFamily="2" charset="0"/>
          <a:ea typeface="+mn-ea"/>
          <a:cs typeface="Whitney Medium" pitchFamily="2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b="0" i="0" kern="1200">
          <a:solidFill>
            <a:srgbClr val="003B5C"/>
          </a:solidFill>
          <a:latin typeface="Whitney Medium" pitchFamily="2" charset="0"/>
          <a:ea typeface="+mn-ea"/>
          <a:cs typeface="Whitney Medium" pitchFamily="2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b="1" i="0" kern="1200">
          <a:solidFill>
            <a:schemeClr val="bg2">
              <a:lumMod val="50000"/>
            </a:schemeClr>
          </a:solidFill>
          <a:latin typeface="Whitney Semibold" pitchFamily="2" charset="0"/>
          <a:ea typeface="+mn-ea"/>
          <a:cs typeface="Whitney Semibold" pitchFamily="2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823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40" y="1600202"/>
            <a:ext cx="104484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9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 cap="all" spc="400">
          <a:solidFill>
            <a:schemeClr val="tx2">
              <a:lumMod val="50000"/>
            </a:schemeClr>
          </a:solidFill>
          <a:latin typeface="Whitney-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823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40" y="1600202"/>
            <a:ext cx="104484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 cap="all" spc="400">
          <a:solidFill>
            <a:schemeClr val="tx2">
              <a:lumMod val="50000"/>
            </a:schemeClr>
          </a:solidFill>
          <a:latin typeface="Whitney-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823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40" y="1600202"/>
            <a:ext cx="104484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1F4DDD2-D94C-1147-A389-2CD6A7EEF184}" type="slidenum">
              <a:rPr lang="en-US" smtClean="0">
                <a:solidFill>
                  <a:srgbClr val="002B49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2B49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6153760"/>
            <a:ext cx="2374450" cy="7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9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 cap="all" spc="400">
          <a:solidFill>
            <a:schemeClr val="tx2">
              <a:lumMod val="50000"/>
            </a:schemeClr>
          </a:solidFill>
          <a:latin typeface="Whitney-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Lucida Grande"/>
        <a:buChar char="»"/>
        <a:defRPr sz="2600" kern="1200" spc="200">
          <a:solidFill>
            <a:schemeClr val="tx2">
              <a:lumMod val="75000"/>
            </a:schemeClr>
          </a:solidFill>
          <a:latin typeface="Whitney-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truebruin.ucla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cla.edu/about/mission-and-valu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.com/john-baldoni/deliver-a-great-speech-aristotle-three-tip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learning" TargetMode="External"/><Relationship Id="rId7" Type="http://schemas.openxmlformats.org/officeDocument/2006/relationships/hyperlink" Target="https://www.themuse.com/advice/interview-questions-and-answer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bruintoastmasters.weebly.com/" TargetMode="External"/><Relationship Id="rId5" Type="http://schemas.openxmlformats.org/officeDocument/2006/relationships/hyperlink" Target="https://www.linkedin.com/learning/improving-your-listening-skills?u=110769972" TargetMode="External"/><Relationship Id="rId4" Type="http://schemas.openxmlformats.org/officeDocument/2006/relationships/hyperlink" Target="https://www.linkedin.com/learning-login/share?account=110769972&amp;forceAccount=false&amp;redirect=https%3A%2F%2Fwww.linkedin.com%2Flearning%2Fmastering-common-interview-questions%3Ftrk%3Dshare_ent_url%26shareId%3DuuqreKIoSjeYg20PpX3tQA%253D%253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/>
              <a:t>What Are You Hoping to Learn Today?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53017" y="2547399"/>
            <a:ext cx="10476979" cy="830997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chemeClr val="tx1"/>
                </a:solidFill>
                <a:latin typeface="+mn-lt"/>
                <a:cs typeface="+mn-cs"/>
              </a:rPr>
              <a:t>As we wait for others to join, </a:t>
            </a:r>
            <a:br>
              <a:rPr lang="en-US" sz="2400" b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chemeClr val="tx1"/>
                </a:solidFill>
                <a:latin typeface="+mn-lt"/>
                <a:cs typeface="+mn-cs"/>
              </a:rPr>
              <a:t>use the chat feature to share what you are hoping to get out of this session.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0EC791-73FE-4313-B00F-4FE1F92B908F}"/>
              </a:ext>
            </a:extLst>
          </p:cNvPr>
          <p:cNvSpPr txBox="1">
            <a:spLocks/>
          </p:cNvSpPr>
          <p:nvPr/>
        </p:nvSpPr>
        <p:spPr>
          <a:xfrm>
            <a:off x="868355" y="4960399"/>
            <a:ext cx="1047697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 kern="1200">
                <a:solidFill>
                  <a:schemeClr val="tx2">
                    <a:lumMod val="50000"/>
                  </a:schemeClr>
                </a:solidFill>
                <a:latin typeface="Whitney Medium" pitchFamily="2" charset="0"/>
                <a:ea typeface="+mn-ea"/>
                <a:cs typeface="Whitney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dirty="0">
                <a:solidFill>
                  <a:schemeClr val="tx1"/>
                </a:solidFill>
                <a:latin typeface="+mn-lt"/>
                <a:cs typeface="+mn-cs"/>
              </a:rPr>
              <a:t>FYI: the slides for this session will be shared afterwards. </a:t>
            </a:r>
          </a:p>
        </p:txBody>
      </p:sp>
    </p:spTree>
    <p:extLst>
      <p:ext uri="{BB962C8B-B14F-4D97-AF65-F5344CB8AC3E}">
        <p14:creationId xmlns:p14="http://schemas.microsoft.com/office/powerpoint/2010/main" val="275711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/>
              <a:t>The Company’s Needs Show Up in Several Areas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E6E476-7741-4418-800C-BD556F466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428" y="1673645"/>
            <a:ext cx="4322872" cy="4764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26A20-B2D2-46B5-BB1E-B1ABC48E8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61" y="1673645"/>
            <a:ext cx="5818633" cy="1919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0E3372-6DC0-4577-BD4F-FD6D9EFED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61" y="3750049"/>
            <a:ext cx="3843194" cy="2817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710F5F-DE94-4C33-9118-1E9B1667E6A2}"/>
              </a:ext>
            </a:extLst>
          </p:cNvPr>
          <p:cNvSpPr txBox="1"/>
          <p:nvPr/>
        </p:nvSpPr>
        <p:spPr>
          <a:xfrm>
            <a:off x="2447721" y="1676872"/>
            <a:ext cx="4111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https://www.ucla.edu/about/mission-and-values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CCDACD-C5B8-4217-8C28-BA8EA306ACE2}"/>
              </a:ext>
            </a:extLst>
          </p:cNvPr>
          <p:cNvSpPr txBox="1"/>
          <p:nvPr/>
        </p:nvSpPr>
        <p:spPr>
          <a:xfrm>
            <a:off x="2447721" y="3748076"/>
            <a:ext cx="4111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7"/>
              </a:rPr>
              <a:t>https://truebruin.ucla.edu/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8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0FDE0A5B-ABC5-4E85-A244-42BDB2B5DCE7}"/>
              </a:ext>
            </a:extLst>
          </p:cNvPr>
          <p:cNvSpPr txBox="1"/>
          <p:nvPr/>
        </p:nvSpPr>
        <p:spPr>
          <a:xfrm>
            <a:off x="6662822" y="1921956"/>
            <a:ext cx="3999831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733" dirty="0">
                <a:solidFill>
                  <a:prstClr val="black"/>
                </a:solidFill>
                <a:latin typeface="Calibri" panose="020F0502020204030204"/>
              </a:rPr>
              <a:t>What would be a compelling value proposition for this job?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D8D12-2D94-4C8C-91ED-83351B97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0" y="136878"/>
            <a:ext cx="5930849" cy="6721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4FE5B-C12A-4AA4-8664-6D4290FB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481"/>
            <a:ext cx="5980733" cy="522805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522DEAD-C789-491A-B63C-CE56DB991696}"/>
              </a:ext>
            </a:extLst>
          </p:cNvPr>
          <p:cNvGrpSpPr/>
          <p:nvPr/>
        </p:nvGrpSpPr>
        <p:grpSpPr>
          <a:xfrm>
            <a:off x="6096001" y="2053391"/>
            <a:ext cx="5743073" cy="620293"/>
            <a:chOff x="4572000" y="1540043"/>
            <a:chExt cx="4307305" cy="465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106131-81EF-49F2-A1D4-4A300BA4AFF0}"/>
                </a:ext>
              </a:extLst>
            </p:cNvPr>
            <p:cNvSpPr/>
            <p:nvPr/>
          </p:nvSpPr>
          <p:spPr>
            <a:xfrm>
              <a:off x="4572000" y="1796716"/>
              <a:ext cx="4307305" cy="208547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9D65C-0385-4D67-8B84-7F9FCA1285DF}"/>
                </a:ext>
              </a:extLst>
            </p:cNvPr>
            <p:cNvSpPr/>
            <p:nvPr/>
          </p:nvSpPr>
          <p:spPr>
            <a:xfrm>
              <a:off x="4572000" y="1540043"/>
              <a:ext cx="4307305" cy="208547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DF166D-ADE8-4B23-B1F7-2C94CFC4FFBD}"/>
              </a:ext>
            </a:extLst>
          </p:cNvPr>
          <p:cNvGrpSpPr/>
          <p:nvPr/>
        </p:nvGrpSpPr>
        <p:grpSpPr>
          <a:xfrm>
            <a:off x="6095998" y="2716464"/>
            <a:ext cx="5743073" cy="2021307"/>
            <a:chOff x="4571998" y="2037348"/>
            <a:chExt cx="4307305" cy="151598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6907DC-3363-48E2-AAAE-3A16454F0A29}"/>
                </a:ext>
              </a:extLst>
            </p:cNvPr>
            <p:cNvSpPr/>
            <p:nvPr/>
          </p:nvSpPr>
          <p:spPr>
            <a:xfrm>
              <a:off x="4571998" y="2037348"/>
              <a:ext cx="4307305" cy="32886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3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B661ED-A50E-47E8-8FD1-0DEF33306117}"/>
                </a:ext>
              </a:extLst>
            </p:cNvPr>
            <p:cNvSpPr/>
            <p:nvPr/>
          </p:nvSpPr>
          <p:spPr>
            <a:xfrm>
              <a:off x="4571998" y="3344781"/>
              <a:ext cx="4307305" cy="208547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3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7C3E24-332F-4C3B-8B37-7B7EC5F354A8}"/>
              </a:ext>
            </a:extLst>
          </p:cNvPr>
          <p:cNvGrpSpPr/>
          <p:nvPr/>
        </p:nvGrpSpPr>
        <p:grpSpPr>
          <a:xfrm>
            <a:off x="6095998" y="1228224"/>
            <a:ext cx="5743076" cy="2299369"/>
            <a:chOff x="4571998" y="921167"/>
            <a:chExt cx="4307307" cy="17245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FDE174-9740-4174-87E6-72760BEEC797}"/>
                </a:ext>
              </a:extLst>
            </p:cNvPr>
            <p:cNvSpPr/>
            <p:nvPr/>
          </p:nvSpPr>
          <p:spPr>
            <a:xfrm>
              <a:off x="4572000" y="921167"/>
              <a:ext cx="4307305" cy="33688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7FBA4A-2D30-4CD0-9EA8-DC8044709E2E}"/>
                </a:ext>
              </a:extLst>
            </p:cNvPr>
            <p:cNvSpPr/>
            <p:nvPr/>
          </p:nvSpPr>
          <p:spPr>
            <a:xfrm>
              <a:off x="4571998" y="2374982"/>
              <a:ext cx="4307305" cy="27071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DBD624-846B-400E-8EF5-9597FE80C3E4}"/>
              </a:ext>
            </a:extLst>
          </p:cNvPr>
          <p:cNvGrpSpPr/>
          <p:nvPr/>
        </p:nvGrpSpPr>
        <p:grpSpPr>
          <a:xfrm>
            <a:off x="6095998" y="577516"/>
            <a:ext cx="5743076" cy="4855411"/>
            <a:chOff x="4571998" y="433137"/>
            <a:chExt cx="4307307" cy="36415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DD2AB3-40B9-4998-B25C-166F5CBE9D4E}"/>
                </a:ext>
              </a:extLst>
            </p:cNvPr>
            <p:cNvSpPr/>
            <p:nvPr/>
          </p:nvSpPr>
          <p:spPr>
            <a:xfrm>
              <a:off x="4572000" y="433137"/>
              <a:ext cx="4307305" cy="208547"/>
            </a:xfrm>
            <a:prstGeom prst="rect">
              <a:avLst/>
            </a:prstGeom>
            <a:solidFill>
              <a:schemeClr val="accent4">
                <a:alpha val="33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792E0A-AB16-42EA-BA6A-43F6D386591B}"/>
                </a:ext>
              </a:extLst>
            </p:cNvPr>
            <p:cNvSpPr/>
            <p:nvPr/>
          </p:nvSpPr>
          <p:spPr>
            <a:xfrm>
              <a:off x="4572000" y="689810"/>
              <a:ext cx="4307305" cy="208547"/>
            </a:xfrm>
            <a:prstGeom prst="rect">
              <a:avLst/>
            </a:prstGeom>
            <a:solidFill>
              <a:schemeClr val="accent4">
                <a:alpha val="33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072F62-7491-4917-877A-922C3B800529}"/>
                </a:ext>
              </a:extLst>
            </p:cNvPr>
            <p:cNvSpPr/>
            <p:nvPr/>
          </p:nvSpPr>
          <p:spPr>
            <a:xfrm>
              <a:off x="4572000" y="3866148"/>
              <a:ext cx="4307305" cy="208547"/>
            </a:xfrm>
            <a:prstGeom prst="rect">
              <a:avLst/>
            </a:prstGeom>
            <a:solidFill>
              <a:schemeClr val="accent4">
                <a:alpha val="33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28DA0D-50E1-491E-B7C2-CCDBDC572908}"/>
                </a:ext>
              </a:extLst>
            </p:cNvPr>
            <p:cNvSpPr/>
            <p:nvPr/>
          </p:nvSpPr>
          <p:spPr>
            <a:xfrm>
              <a:off x="4572000" y="1283370"/>
              <a:ext cx="4307305" cy="208547"/>
            </a:xfrm>
            <a:prstGeom prst="rect">
              <a:avLst/>
            </a:prstGeom>
            <a:solidFill>
              <a:schemeClr val="accent4">
                <a:alpha val="33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0B277C-233E-4358-942F-47AB688F1A9C}"/>
                </a:ext>
              </a:extLst>
            </p:cNvPr>
            <p:cNvSpPr/>
            <p:nvPr/>
          </p:nvSpPr>
          <p:spPr>
            <a:xfrm>
              <a:off x="4571998" y="2654968"/>
              <a:ext cx="4307305" cy="208547"/>
            </a:xfrm>
            <a:prstGeom prst="rect">
              <a:avLst/>
            </a:prstGeom>
            <a:solidFill>
              <a:schemeClr val="accent4">
                <a:alpha val="33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C142B2-2893-45EB-BA71-ED25A540C62C}"/>
                </a:ext>
              </a:extLst>
            </p:cNvPr>
            <p:cNvSpPr/>
            <p:nvPr/>
          </p:nvSpPr>
          <p:spPr>
            <a:xfrm>
              <a:off x="4571999" y="2887579"/>
              <a:ext cx="4307305" cy="457202"/>
            </a:xfrm>
            <a:prstGeom prst="rect">
              <a:avLst/>
            </a:prstGeom>
            <a:solidFill>
              <a:schemeClr val="accent4">
                <a:alpha val="33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431FF0-1417-4066-B2EA-4CF49A234F86}"/>
                </a:ext>
              </a:extLst>
            </p:cNvPr>
            <p:cNvSpPr/>
            <p:nvPr/>
          </p:nvSpPr>
          <p:spPr>
            <a:xfrm>
              <a:off x="4571998" y="3553329"/>
              <a:ext cx="4307305" cy="272718"/>
            </a:xfrm>
            <a:prstGeom prst="rect">
              <a:avLst/>
            </a:prstGeom>
            <a:solidFill>
              <a:schemeClr val="accent4">
                <a:alpha val="33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E043ACC-7A08-4818-9E06-986622106659}"/>
              </a:ext>
            </a:extLst>
          </p:cNvPr>
          <p:cNvSpPr/>
          <p:nvPr/>
        </p:nvSpPr>
        <p:spPr>
          <a:xfrm>
            <a:off x="6508195" y="5796551"/>
            <a:ext cx="2118746" cy="278063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Management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61FEB6-B2BF-4F1B-B43E-B84CEF412B37}"/>
              </a:ext>
            </a:extLst>
          </p:cNvPr>
          <p:cNvSpPr/>
          <p:nvPr/>
        </p:nvSpPr>
        <p:spPr>
          <a:xfrm>
            <a:off x="6508195" y="6329615"/>
            <a:ext cx="2118746" cy="278064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Interpersonal/Team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90CA44-B516-4D19-805A-8CFFA322C472}"/>
              </a:ext>
            </a:extLst>
          </p:cNvPr>
          <p:cNvSpPr/>
          <p:nvPr/>
        </p:nvSpPr>
        <p:spPr>
          <a:xfrm>
            <a:off x="9432162" y="5796547"/>
            <a:ext cx="2118746" cy="278063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Higher Ed/Grants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B90EF4-AC50-4B9D-9663-08F1343F4FA8}"/>
              </a:ext>
            </a:extLst>
          </p:cNvPr>
          <p:cNvSpPr/>
          <p:nvPr/>
        </p:nvSpPr>
        <p:spPr>
          <a:xfrm>
            <a:off x="9432157" y="6300871"/>
            <a:ext cx="2118746" cy="278063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Technology</a:t>
            </a:r>
            <a:endParaRPr lang="en-U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87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899C9-9995-4A52-8C38-6B1E9F54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+mn-lt"/>
              </a:rPr>
              <a:t>Packaging Your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86EF5-3F4F-4111-A4E0-6EE507EE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The Three Things Structure </a:t>
            </a:r>
          </a:p>
        </p:txBody>
      </p:sp>
    </p:spTree>
    <p:extLst>
      <p:ext uri="{BB962C8B-B14F-4D97-AF65-F5344CB8AC3E}">
        <p14:creationId xmlns:p14="http://schemas.microsoft.com/office/powerpoint/2010/main" val="13209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Aristotle’s Three Things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DFD1A2B2-7CB7-4A41-9FDE-590B03685D37}"/>
              </a:ext>
            </a:extLst>
          </p:cNvPr>
          <p:cNvSpPr txBox="1">
            <a:spLocks/>
          </p:cNvSpPr>
          <p:nvPr/>
        </p:nvSpPr>
        <p:spPr>
          <a:xfrm>
            <a:off x="5067300" y="1826684"/>
            <a:ext cx="6286500" cy="4349749"/>
          </a:xfrm>
          <a:prstGeom prst="rect">
            <a:avLst/>
          </a:prstGeom>
        </p:spPr>
        <p:txBody>
          <a:bodyPr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933" b="0" i="0" kern="1200">
                <a:solidFill>
                  <a:srgbClr val="2774AE"/>
                </a:solidFill>
                <a:latin typeface="Whitney Book" pitchFamily="2" charset="0"/>
                <a:ea typeface="+mn-ea"/>
                <a:cs typeface="Whitney Book" pitchFamily="2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hitney Book" pitchFamily="2" charset="0"/>
                <a:ea typeface="+mn-ea"/>
                <a:cs typeface="Whitney Book" pitchFamily="2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Whitney Medium" pitchFamily="2" charset="0"/>
                <a:ea typeface="+mn-ea"/>
                <a:cs typeface="Whitney Medium" pitchFamily="2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rgbClr val="003B5C"/>
                </a:solidFill>
                <a:latin typeface="Whitney Medium" pitchFamily="2" charset="0"/>
                <a:ea typeface="+mn-ea"/>
                <a:cs typeface="Whitney Medium" pitchFamily="2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133" b="1" i="0" kern="1200">
                <a:solidFill>
                  <a:schemeClr val="bg2">
                    <a:lumMod val="50000"/>
                  </a:schemeClr>
                </a:solidFill>
                <a:latin typeface="Whitney Semibold" pitchFamily="2" charset="0"/>
                <a:ea typeface="+mn-ea"/>
                <a:cs typeface="Whitney Semibold" pitchFamily="2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1992" indent="-457200"/>
            <a:r>
              <a:rPr lang="en-US">
                <a:latin typeface="+mn-lt"/>
              </a:rPr>
              <a:t>Tell them what you will tell them. </a:t>
            </a:r>
          </a:p>
          <a:p>
            <a:pPr marL="761992" indent="-457200"/>
            <a:r>
              <a:rPr lang="en-US">
                <a:latin typeface="+mn-lt"/>
              </a:rPr>
              <a:t>Tell them. </a:t>
            </a:r>
          </a:p>
          <a:p>
            <a:pPr marL="761992" indent="-457200"/>
            <a:r>
              <a:rPr lang="en-US">
                <a:latin typeface="+mn-lt"/>
              </a:rPr>
              <a:t>Tell them what you just told them.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>
                <a:latin typeface="+mn-lt"/>
                <a:hlinkClick r:id="rId3"/>
              </a:rPr>
              <a:t>https://www.inc.com/john-baldoni/deliver-a-great-speech-aristotle-three-tips.html</a:t>
            </a:r>
            <a:r>
              <a:rPr lang="en-US" sz="2400">
                <a:latin typeface="+mn-lt"/>
              </a:rPr>
              <a:t> </a:t>
            </a:r>
          </a:p>
          <a:p>
            <a:endParaRPr lang="en-US" dirty="0"/>
          </a:p>
        </p:txBody>
      </p:sp>
      <p:pic>
        <p:nvPicPr>
          <p:cNvPr id="16" name="Picture 2" descr="Aristotle's contributions to philosophy and science | Britannica">
            <a:extLst>
              <a:ext uri="{FF2B5EF4-FFF2-40B4-BE49-F238E27FC236}">
                <a16:creationId xmlns:a16="http://schemas.microsoft.com/office/drawing/2014/main" id="{8EE2049C-138D-4D5A-87FE-E760306A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826684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id="{9B24148E-BBDF-4B0F-A20D-0BB67DA0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381" y="1600463"/>
            <a:ext cx="5986639" cy="2019037"/>
          </a:xfrm>
          <a:prstGeom prst="wedgeRoundRectCallout">
            <a:avLst>
              <a:gd name="adj1" fmla="val -68741"/>
              <a:gd name="adj2" fmla="val 88053"/>
              <a:gd name="adj3" fmla="val 16667"/>
            </a:avLst>
          </a:prstGeom>
          <a:noFill/>
          <a:ln w="12700">
            <a:solidFill>
              <a:srgbClr val="00A1DE"/>
            </a:solidFill>
            <a:miter lim="800000"/>
            <a:headEnd/>
            <a:tailEnd/>
          </a:ln>
        </p:spPr>
        <p:txBody>
          <a:bodyPr wrap="square" lIns="36000" tIns="36000" rIns="36000" bIns="36000" anchor="ctr" anchorCtr="1"/>
          <a:lstStyle/>
          <a:p>
            <a:pPr>
              <a:defRPr/>
            </a:pPr>
            <a:endParaRPr lang="en-US" b="1" dirty="0">
              <a:solidFill>
                <a:srgbClr val="313131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61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The Three Things Structure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ED1B52-037F-4A90-8AE4-36C43FF21BE7}"/>
              </a:ext>
            </a:extLst>
          </p:cNvPr>
          <p:cNvSpPr/>
          <p:nvPr/>
        </p:nvSpPr>
        <p:spPr>
          <a:xfrm>
            <a:off x="4914900" y="1618245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Summary</a:t>
            </a:r>
          </a:p>
          <a:p>
            <a:pPr algn="ctr"/>
            <a:r>
              <a:rPr lang="en-US" dirty="0"/>
              <a:t>Statement and List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CEEC64-6593-4286-8436-FAE2ED8EC052}"/>
              </a:ext>
            </a:extLst>
          </p:cNvPr>
          <p:cNvSpPr/>
          <p:nvPr/>
        </p:nvSpPr>
        <p:spPr>
          <a:xfrm>
            <a:off x="10922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Thing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C309F0-DF63-4CF4-AEFD-132D76762A51}"/>
              </a:ext>
            </a:extLst>
          </p:cNvPr>
          <p:cNvSpPr/>
          <p:nvPr/>
        </p:nvSpPr>
        <p:spPr>
          <a:xfrm>
            <a:off x="49149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Thing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772C8B-F4AC-4ED1-ABB2-F7FA9D87BEB1}"/>
              </a:ext>
            </a:extLst>
          </p:cNvPr>
          <p:cNvSpPr/>
          <p:nvPr/>
        </p:nvSpPr>
        <p:spPr>
          <a:xfrm>
            <a:off x="87376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Thing 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1923EF-1F41-4A62-B58E-99C502FB5EF7}"/>
              </a:ext>
            </a:extLst>
          </p:cNvPr>
          <p:cNvSpPr/>
          <p:nvPr/>
        </p:nvSpPr>
        <p:spPr>
          <a:xfrm>
            <a:off x="4914900" y="5239755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“That’s why” closing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536172D-A09F-43CE-8BD4-6D42C6B98E44}"/>
              </a:ext>
            </a:extLst>
          </p:cNvPr>
          <p:cNvSpPr/>
          <p:nvPr/>
        </p:nvSpPr>
        <p:spPr>
          <a:xfrm rot="9208293">
            <a:off x="2619377" y="2217105"/>
            <a:ext cx="2222500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7D2B1F0-BEAE-4B7B-8D52-904583CED8F7}"/>
              </a:ext>
            </a:extLst>
          </p:cNvPr>
          <p:cNvSpPr/>
          <p:nvPr/>
        </p:nvSpPr>
        <p:spPr>
          <a:xfrm>
            <a:off x="3622677" y="3621410"/>
            <a:ext cx="1292222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D05FC0-B718-4266-AAE8-36D5C6C2714C}"/>
              </a:ext>
            </a:extLst>
          </p:cNvPr>
          <p:cNvSpPr/>
          <p:nvPr/>
        </p:nvSpPr>
        <p:spPr>
          <a:xfrm>
            <a:off x="7445378" y="3621410"/>
            <a:ext cx="1292222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31E9BBF-FF77-4BA0-A4F4-27FF63D35F0F}"/>
              </a:ext>
            </a:extLst>
          </p:cNvPr>
          <p:cNvSpPr/>
          <p:nvPr/>
        </p:nvSpPr>
        <p:spPr>
          <a:xfrm rot="9208293">
            <a:off x="7350122" y="5058102"/>
            <a:ext cx="2222500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6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The Three Things Structure Applied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ED1B52-037F-4A90-8AE4-36C43FF21BE7}"/>
              </a:ext>
            </a:extLst>
          </p:cNvPr>
          <p:cNvSpPr/>
          <p:nvPr/>
        </p:nvSpPr>
        <p:spPr>
          <a:xfrm>
            <a:off x="4914900" y="1618245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Mets are the greatest baseball team this year because…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CEEC64-6593-4286-8436-FAE2ED8EC052}"/>
              </a:ext>
            </a:extLst>
          </p:cNvPr>
          <p:cNvSpPr/>
          <p:nvPr/>
        </p:nvSpPr>
        <p:spPr>
          <a:xfrm>
            <a:off x="10922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culture of high expectations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C309F0-DF63-4CF4-AEFD-132D76762A51}"/>
              </a:ext>
            </a:extLst>
          </p:cNvPr>
          <p:cNvSpPr/>
          <p:nvPr/>
        </p:nvSpPr>
        <p:spPr>
          <a:xfrm>
            <a:off x="49149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Exceptional </a:t>
            </a:r>
            <a:br>
              <a:rPr lang="en-US" dirty="0"/>
            </a:br>
            <a:r>
              <a:rPr lang="en-US" dirty="0"/>
              <a:t>pitching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772C8B-F4AC-4ED1-ABB2-F7FA9D87BEB1}"/>
              </a:ext>
            </a:extLst>
          </p:cNvPr>
          <p:cNvSpPr/>
          <p:nvPr/>
        </p:nvSpPr>
        <p:spPr>
          <a:xfrm>
            <a:off x="87376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deep bench of contact hitters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1923EF-1F41-4A62-B58E-99C502FB5EF7}"/>
              </a:ext>
            </a:extLst>
          </p:cNvPr>
          <p:cNvSpPr/>
          <p:nvPr/>
        </p:nvSpPr>
        <p:spPr>
          <a:xfrm>
            <a:off x="4914900" y="5239755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That’s why the Mets will win the World Series this year.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536172D-A09F-43CE-8BD4-6D42C6B98E44}"/>
              </a:ext>
            </a:extLst>
          </p:cNvPr>
          <p:cNvSpPr/>
          <p:nvPr/>
        </p:nvSpPr>
        <p:spPr>
          <a:xfrm rot="9208293">
            <a:off x="2619377" y="2217105"/>
            <a:ext cx="2222500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7D2B1F0-BEAE-4B7B-8D52-904583CED8F7}"/>
              </a:ext>
            </a:extLst>
          </p:cNvPr>
          <p:cNvSpPr/>
          <p:nvPr/>
        </p:nvSpPr>
        <p:spPr>
          <a:xfrm>
            <a:off x="3622677" y="3621410"/>
            <a:ext cx="1292222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D05FC0-B718-4266-AAE8-36D5C6C2714C}"/>
              </a:ext>
            </a:extLst>
          </p:cNvPr>
          <p:cNvSpPr/>
          <p:nvPr/>
        </p:nvSpPr>
        <p:spPr>
          <a:xfrm>
            <a:off x="7445378" y="3621410"/>
            <a:ext cx="1292222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31E9BBF-FF77-4BA0-A4F4-27FF63D35F0F}"/>
              </a:ext>
            </a:extLst>
          </p:cNvPr>
          <p:cNvSpPr/>
          <p:nvPr/>
        </p:nvSpPr>
        <p:spPr>
          <a:xfrm rot="9208293">
            <a:off x="7350122" y="5058102"/>
            <a:ext cx="2222500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r. Met joins Twitter, immediately has to deal with other MLB mascots  hitting on Mrs. Met - Sports Illustrated">
            <a:extLst>
              <a:ext uri="{FF2B5EF4-FFF2-40B4-BE49-F238E27FC236}">
                <a16:creationId xmlns:a16="http://schemas.microsoft.com/office/drawing/2014/main" id="{5701967D-F1F0-40E9-8B43-1DB5DC04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20" y="1618245"/>
            <a:ext cx="2062160" cy="15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long is Max Scherzer out? Injury timeline, return date, latest updates  on Mets star pitcher | Sporting News">
            <a:extLst>
              <a:ext uri="{FF2B5EF4-FFF2-40B4-BE49-F238E27FC236}">
                <a16:creationId xmlns:a16="http://schemas.microsoft.com/office/drawing/2014/main" id="{1D8CCB9E-24EF-43EE-B7D8-28C7059F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813348"/>
            <a:ext cx="2362200" cy="16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gos and uniforms of the New York Mets - Wikipedia">
            <a:extLst>
              <a:ext uri="{FF2B5EF4-FFF2-40B4-BE49-F238E27FC236}">
                <a16:creationId xmlns:a16="http://schemas.microsoft.com/office/drawing/2014/main" id="{8CDAE069-3F4D-4CAA-90E5-E873B83E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6" y="1399673"/>
            <a:ext cx="1987264" cy="19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ts' Eduardo Escobar confident he will regain All-Star form">
            <a:extLst>
              <a:ext uri="{FF2B5EF4-FFF2-40B4-BE49-F238E27FC236}">
                <a16:creationId xmlns:a16="http://schemas.microsoft.com/office/drawing/2014/main" id="{48E0A829-32D9-4ACC-A49A-2F3B9A46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04" y="4813348"/>
            <a:ext cx="2249645" cy="16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The Greatest Exercise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672F8C7-DF43-42ED-A466-25882C908478}"/>
              </a:ext>
            </a:extLst>
          </p:cNvPr>
          <p:cNvSpPr txBox="1">
            <a:spLocks/>
          </p:cNvSpPr>
          <p:nvPr/>
        </p:nvSpPr>
        <p:spPr>
          <a:xfrm>
            <a:off x="865717" y="1696499"/>
            <a:ext cx="10476979" cy="39087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 kern="1200">
                <a:solidFill>
                  <a:schemeClr val="tx2">
                    <a:lumMod val="50000"/>
                  </a:schemeClr>
                </a:solidFill>
                <a:latin typeface="Whitney Medium" pitchFamily="2" charset="0"/>
                <a:ea typeface="+mn-ea"/>
                <a:cs typeface="Whitney Medium" pitchFamily="2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hitney Book" pitchFamily="2" charset="0"/>
                <a:ea typeface="+mn-ea"/>
                <a:cs typeface="Whitney Book" pitchFamily="2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Whitney Medium" pitchFamily="2" charset="0"/>
                <a:ea typeface="+mn-ea"/>
                <a:cs typeface="Whitney Medium" pitchFamily="2" charset="0"/>
              </a:defRPr>
            </a:lvl3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 sz="2133" b="0" i="0" kern="1200">
                <a:solidFill>
                  <a:srgbClr val="003B5C"/>
                </a:solidFill>
                <a:latin typeface="Whitney Medium" pitchFamily="2" charset="0"/>
                <a:ea typeface="+mn-ea"/>
                <a:cs typeface="Whitney Medium" pitchFamily="2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133" b="1" i="0" kern="1200">
                <a:solidFill>
                  <a:schemeClr val="bg2">
                    <a:lumMod val="50000"/>
                  </a:schemeClr>
                </a:solidFill>
                <a:latin typeface="Whitney Semibold" pitchFamily="2" charset="0"/>
                <a:ea typeface="+mn-ea"/>
                <a:cs typeface="Whitney Semibold" pitchFamily="2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atin typeface="+mn-lt"/>
              </a:rPr>
              <a:t>Using the Three Things Structure, answer the following question: </a:t>
            </a:r>
          </a:p>
          <a:p>
            <a:r>
              <a:rPr lang="en-US" sz="2800" b="1" dirty="0">
                <a:latin typeface="+mn-lt"/>
              </a:rPr>
              <a:t>What is the greatest (CATEGORY)? </a:t>
            </a:r>
          </a:p>
          <a:p>
            <a:pPr algn="l"/>
            <a:r>
              <a:rPr lang="en-US" sz="2400" dirty="0">
                <a:latin typeface="+mn-lt"/>
              </a:rPr>
              <a:t>You get to pick the category; here are some suggestions: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Book, movie, restaurant, city, sports team, art museum, vacation spot, etc. </a:t>
            </a:r>
          </a:p>
          <a:p>
            <a:pPr algn="l"/>
            <a:r>
              <a:rPr lang="en-US" sz="2400" dirty="0">
                <a:latin typeface="+mn-lt"/>
              </a:rPr>
              <a:t>2 person breakout rooms – practice delivering a three things answer. </a:t>
            </a:r>
          </a:p>
          <a:p>
            <a:pPr algn="l"/>
            <a:r>
              <a:rPr lang="en-US" sz="2400" dirty="0">
                <a:latin typeface="+mn-lt"/>
              </a:rPr>
              <a:t>Each person will have roughly 1 minute to answer the question</a:t>
            </a:r>
            <a:endParaRPr lang="en-US" sz="24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Three Things Types of Interview Questions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E7D18F-8487-48A5-A198-2BC87DCFA2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3017" y="1696499"/>
            <a:ext cx="10476979" cy="347787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Why do you want to work here?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made you want to apply to this role?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would you think about when evaluating XYZ?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do you believe were the drivers of your success?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What are your greatest strengths? </a:t>
            </a:r>
          </a:p>
        </p:txBody>
      </p:sp>
    </p:spTree>
    <p:extLst>
      <p:ext uri="{BB962C8B-B14F-4D97-AF65-F5344CB8AC3E}">
        <p14:creationId xmlns:p14="http://schemas.microsoft.com/office/powerpoint/2010/main" val="20443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The Three Things Structure Applied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ED1B52-037F-4A90-8AE4-36C43FF21BE7}"/>
              </a:ext>
            </a:extLst>
          </p:cNvPr>
          <p:cNvSpPr/>
          <p:nvPr/>
        </p:nvSpPr>
        <p:spPr>
          <a:xfrm>
            <a:off x="4914900" y="1618245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greatest strengths are…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CEEC64-6593-4286-8436-FAE2ED8EC052}"/>
              </a:ext>
            </a:extLst>
          </p:cNvPr>
          <p:cNvSpPr/>
          <p:nvPr/>
        </p:nvSpPr>
        <p:spPr>
          <a:xfrm>
            <a:off x="10922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 #1 + </a:t>
            </a:r>
            <a:br>
              <a:rPr lang="en-US" dirty="0"/>
            </a:br>
            <a:r>
              <a:rPr lang="en-US" dirty="0"/>
              <a:t>Short Example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C309F0-DF63-4CF4-AEFD-132D76762A51}"/>
              </a:ext>
            </a:extLst>
          </p:cNvPr>
          <p:cNvSpPr/>
          <p:nvPr/>
        </p:nvSpPr>
        <p:spPr>
          <a:xfrm>
            <a:off x="49149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 #2 + </a:t>
            </a:r>
            <a:br>
              <a:rPr lang="en-US" dirty="0"/>
            </a:br>
            <a:r>
              <a:rPr lang="en-US" dirty="0"/>
              <a:t>Short 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772C8B-F4AC-4ED1-ABB2-F7FA9D87BEB1}"/>
              </a:ext>
            </a:extLst>
          </p:cNvPr>
          <p:cNvSpPr/>
          <p:nvPr/>
        </p:nvSpPr>
        <p:spPr>
          <a:xfrm>
            <a:off x="87376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 #3 + </a:t>
            </a:r>
          </a:p>
          <a:p>
            <a:pPr algn="ctr"/>
            <a:r>
              <a:rPr lang="en-US" dirty="0"/>
              <a:t>Short Example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1923EF-1F41-4A62-B58E-99C502FB5EF7}"/>
              </a:ext>
            </a:extLst>
          </p:cNvPr>
          <p:cNvSpPr/>
          <p:nvPr/>
        </p:nvSpPr>
        <p:spPr>
          <a:xfrm>
            <a:off x="4914900" y="5239755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believe these strengths will allow me to contribute…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536172D-A09F-43CE-8BD4-6D42C6B98E44}"/>
              </a:ext>
            </a:extLst>
          </p:cNvPr>
          <p:cNvSpPr/>
          <p:nvPr/>
        </p:nvSpPr>
        <p:spPr>
          <a:xfrm rot="9208293">
            <a:off x="2619377" y="2217105"/>
            <a:ext cx="2222500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7D2B1F0-BEAE-4B7B-8D52-904583CED8F7}"/>
              </a:ext>
            </a:extLst>
          </p:cNvPr>
          <p:cNvSpPr/>
          <p:nvPr/>
        </p:nvSpPr>
        <p:spPr>
          <a:xfrm>
            <a:off x="3622677" y="3621410"/>
            <a:ext cx="1292222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D05FC0-B718-4266-AAE8-36D5C6C2714C}"/>
              </a:ext>
            </a:extLst>
          </p:cNvPr>
          <p:cNvSpPr/>
          <p:nvPr/>
        </p:nvSpPr>
        <p:spPr>
          <a:xfrm>
            <a:off x="7445378" y="3621410"/>
            <a:ext cx="1292222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31E9BBF-FF77-4BA0-A4F4-27FF63D35F0F}"/>
              </a:ext>
            </a:extLst>
          </p:cNvPr>
          <p:cNvSpPr/>
          <p:nvPr/>
        </p:nvSpPr>
        <p:spPr>
          <a:xfrm rot="9208293">
            <a:off x="7350122" y="5058102"/>
            <a:ext cx="2222500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3FB13-B593-46B1-AECE-BCE12A8EC344}"/>
              </a:ext>
            </a:extLst>
          </p:cNvPr>
          <p:cNvSpPr txBox="1"/>
          <p:nvPr/>
        </p:nvSpPr>
        <p:spPr>
          <a:xfrm>
            <a:off x="8369300" y="2019568"/>
            <a:ext cx="314960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 more than 2.5 minutes</a:t>
            </a:r>
          </a:p>
        </p:txBody>
      </p:sp>
    </p:spTree>
    <p:extLst>
      <p:ext uri="{BB962C8B-B14F-4D97-AF65-F5344CB8AC3E}">
        <p14:creationId xmlns:p14="http://schemas.microsoft.com/office/powerpoint/2010/main" val="90675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The Three Things Structure Applied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ED1B52-037F-4A90-8AE4-36C43FF21BE7}"/>
              </a:ext>
            </a:extLst>
          </p:cNvPr>
          <p:cNvSpPr/>
          <p:nvPr/>
        </p:nvSpPr>
        <p:spPr>
          <a:xfrm>
            <a:off x="4914900" y="1618245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greatest strengths are…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CEEC64-6593-4286-8436-FAE2ED8EC052}"/>
              </a:ext>
            </a:extLst>
          </p:cNvPr>
          <p:cNvSpPr/>
          <p:nvPr/>
        </p:nvSpPr>
        <p:spPr>
          <a:xfrm>
            <a:off x="10922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thinking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C309F0-DF63-4CF4-AEFD-132D76762A51}"/>
              </a:ext>
            </a:extLst>
          </p:cNvPr>
          <p:cNvSpPr/>
          <p:nvPr/>
        </p:nvSpPr>
        <p:spPr>
          <a:xfrm>
            <a:off x="49149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Empathic listener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772C8B-F4AC-4ED1-ABB2-F7FA9D87BEB1}"/>
              </a:ext>
            </a:extLst>
          </p:cNvPr>
          <p:cNvSpPr/>
          <p:nvPr/>
        </p:nvSpPr>
        <p:spPr>
          <a:xfrm>
            <a:off x="8737600" y="3429000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 teams effectively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1923EF-1F41-4A62-B58E-99C502FB5EF7}"/>
              </a:ext>
            </a:extLst>
          </p:cNvPr>
          <p:cNvSpPr/>
          <p:nvPr/>
        </p:nvSpPr>
        <p:spPr>
          <a:xfrm>
            <a:off x="4914900" y="5239755"/>
            <a:ext cx="23622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believe these strengths will allow me to contribute…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536172D-A09F-43CE-8BD4-6D42C6B98E44}"/>
              </a:ext>
            </a:extLst>
          </p:cNvPr>
          <p:cNvSpPr/>
          <p:nvPr/>
        </p:nvSpPr>
        <p:spPr>
          <a:xfrm rot="9208293">
            <a:off x="2619377" y="2217105"/>
            <a:ext cx="2222500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7D2B1F0-BEAE-4B7B-8D52-904583CED8F7}"/>
              </a:ext>
            </a:extLst>
          </p:cNvPr>
          <p:cNvSpPr/>
          <p:nvPr/>
        </p:nvSpPr>
        <p:spPr>
          <a:xfrm>
            <a:off x="3622677" y="3621410"/>
            <a:ext cx="1292222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D05FC0-B718-4266-AAE8-36D5C6C2714C}"/>
              </a:ext>
            </a:extLst>
          </p:cNvPr>
          <p:cNvSpPr/>
          <p:nvPr/>
        </p:nvSpPr>
        <p:spPr>
          <a:xfrm>
            <a:off x="7445378" y="3621410"/>
            <a:ext cx="1292222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31E9BBF-FF77-4BA0-A4F4-27FF63D35F0F}"/>
              </a:ext>
            </a:extLst>
          </p:cNvPr>
          <p:cNvSpPr/>
          <p:nvPr/>
        </p:nvSpPr>
        <p:spPr>
          <a:xfrm rot="9208293">
            <a:off x="7350122" y="5058102"/>
            <a:ext cx="2222500" cy="850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8ED3-BC15-954C-BE9F-2F165530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83" y="1445684"/>
            <a:ext cx="10905067" cy="1143000"/>
          </a:xfrm>
        </p:spPr>
        <p:txBody>
          <a:bodyPr/>
          <a:lstStyle/>
          <a:p>
            <a:r>
              <a:rPr lang="en-US" b="1" dirty="0"/>
              <a:t>How to Effectively Communicate Your Value Proposition in Interviews 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FED9E-6062-4FF4-B58E-94ECBF81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78" y="3550602"/>
            <a:ext cx="5934075" cy="44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555CA-4995-4A89-AE3C-009CDBA3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77" y="2988627"/>
            <a:ext cx="13049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Strengths Exercise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E7D18F-8487-48A5-A198-2BC87DCFA2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3017" y="1696499"/>
            <a:ext cx="10476979" cy="3908762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Using the Three Things Structure, answer the following question: </a:t>
            </a:r>
          </a:p>
          <a:p>
            <a:pPr algn="l"/>
            <a:endParaRPr lang="en-US" sz="2400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What are your greatest strengths? </a:t>
            </a:r>
          </a:p>
          <a:p>
            <a:pPr algn="l"/>
            <a:endParaRPr lang="en-US" sz="2400" dirty="0">
              <a:latin typeface="+mn-lt"/>
            </a:endParaRPr>
          </a:p>
          <a:p>
            <a:pPr algn="l"/>
            <a:r>
              <a:rPr lang="en-US" sz="2400" dirty="0"/>
              <a:t>2 person breakout rooms – practice delivering a three things answer. </a:t>
            </a:r>
          </a:p>
          <a:p>
            <a:pPr algn="l"/>
            <a:r>
              <a:rPr lang="en-US" sz="2400" dirty="0">
                <a:latin typeface="+mn-lt"/>
              </a:rPr>
              <a:t>Each person will have roughly 2 minutes to answer the question </a:t>
            </a:r>
          </a:p>
        </p:txBody>
      </p:sp>
    </p:spTree>
    <p:extLst>
      <p:ext uri="{BB962C8B-B14F-4D97-AF65-F5344CB8AC3E}">
        <p14:creationId xmlns:p14="http://schemas.microsoft.com/office/powerpoint/2010/main" val="40023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Some Caveats on the Three Things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E7D18F-8487-48A5-A198-2BC87DCFA2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3017" y="1696499"/>
            <a:ext cx="10476979" cy="286232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It doesn’t have to be three things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The summary statement should always sound different from your previous answer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Unless asked, avoid using three things for weakness-based or failure-related questions </a:t>
            </a:r>
          </a:p>
        </p:txBody>
      </p:sp>
    </p:spTree>
    <p:extLst>
      <p:ext uri="{BB962C8B-B14F-4D97-AF65-F5344CB8AC3E}">
        <p14:creationId xmlns:p14="http://schemas.microsoft.com/office/powerpoint/2010/main" val="21398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899C9-9995-4A52-8C38-6B1E9F54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+mn-lt"/>
              </a:rPr>
              <a:t>Packaging Your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86EF5-3F4F-4111-A4E0-6EE507EE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Triangles vs. Diamonds</a:t>
            </a:r>
          </a:p>
        </p:txBody>
      </p:sp>
    </p:spTree>
    <p:extLst>
      <p:ext uri="{BB962C8B-B14F-4D97-AF65-F5344CB8AC3E}">
        <p14:creationId xmlns:p14="http://schemas.microsoft.com/office/powerpoint/2010/main" val="254836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Triangles vs. Diamonds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3C0454F-7B05-4CE7-BB4E-E22595E20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024933"/>
              </p:ext>
            </p:extLst>
          </p:nvPr>
        </p:nvGraphicFramePr>
        <p:xfrm>
          <a:off x="749300" y="1905000"/>
          <a:ext cx="53466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40BE6A9-7C4D-463D-A8A8-45598F8570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3800" y="1905000"/>
            <a:ext cx="5056196" cy="403187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Often feels less structured and/or unprepared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Tend to have too much context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Answers tend to go too long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Listener loses interest and/or cannot follow as easily </a:t>
            </a:r>
          </a:p>
        </p:txBody>
      </p:sp>
    </p:spTree>
    <p:extLst>
      <p:ext uri="{BB962C8B-B14F-4D97-AF65-F5344CB8AC3E}">
        <p14:creationId xmlns:p14="http://schemas.microsoft.com/office/powerpoint/2010/main" val="3441747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Triangles vs. Diamonds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E8F40B-1F82-4C72-8191-25ECFF0780EF}"/>
              </a:ext>
            </a:extLst>
          </p:cNvPr>
          <p:cNvGrpSpPr/>
          <p:nvPr/>
        </p:nvGrpSpPr>
        <p:grpSpPr>
          <a:xfrm>
            <a:off x="6705600" y="1765300"/>
            <a:ext cx="4436534" cy="4635500"/>
            <a:chOff x="6705600" y="1765300"/>
            <a:chExt cx="4436534" cy="4635500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7DF667CC-C536-4883-BD06-99B98A3B6B79}"/>
                </a:ext>
              </a:extLst>
            </p:cNvPr>
            <p:cNvSpPr/>
            <p:nvPr/>
          </p:nvSpPr>
          <p:spPr>
            <a:xfrm>
              <a:off x="6705600" y="1765300"/>
              <a:ext cx="4436534" cy="46355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725971-A38B-43FE-855C-F10F111DBD98}"/>
                </a:ext>
              </a:extLst>
            </p:cNvPr>
            <p:cNvCxnSpPr>
              <a:stCxn id="3" idx="1"/>
              <a:endCxn id="3" idx="3"/>
            </p:cNvCxnSpPr>
            <p:nvPr/>
          </p:nvCxnSpPr>
          <p:spPr>
            <a:xfrm>
              <a:off x="6705600" y="4083050"/>
              <a:ext cx="44365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2066EA-18FD-4769-A264-3F8E298F8A03}"/>
                </a:ext>
              </a:extLst>
            </p:cNvPr>
            <p:cNvCxnSpPr>
              <a:cxnSpLocks/>
            </p:cNvCxnSpPr>
            <p:nvPr/>
          </p:nvCxnSpPr>
          <p:spPr>
            <a:xfrm>
              <a:off x="8204200" y="2520950"/>
              <a:ext cx="1460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102F75-84A2-4B58-BD0B-E97987EEF745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5556250"/>
              <a:ext cx="16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F6CE08-9ABB-4411-B187-759E874EA2C2}"/>
                </a:ext>
              </a:extLst>
            </p:cNvPr>
            <p:cNvSpPr txBox="1"/>
            <p:nvPr/>
          </p:nvSpPr>
          <p:spPr>
            <a:xfrm>
              <a:off x="8276167" y="2057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Results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F04A0C-D840-48BC-9961-F5A37BD49539}"/>
                </a:ext>
              </a:extLst>
            </p:cNvPr>
            <p:cNvSpPr txBox="1"/>
            <p:nvPr/>
          </p:nvSpPr>
          <p:spPr>
            <a:xfrm>
              <a:off x="8276167" y="3238501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Situation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0827C5-E06A-4CC1-92D3-D20B0993E778}"/>
                </a:ext>
              </a:extLst>
            </p:cNvPr>
            <p:cNvSpPr txBox="1"/>
            <p:nvPr/>
          </p:nvSpPr>
          <p:spPr>
            <a:xfrm>
              <a:off x="8276167" y="463498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Actions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E37872-57F0-481E-822A-1638EE71620D}"/>
                </a:ext>
              </a:extLst>
            </p:cNvPr>
            <p:cNvSpPr txBox="1"/>
            <p:nvPr/>
          </p:nvSpPr>
          <p:spPr>
            <a:xfrm>
              <a:off x="8276167" y="570330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Results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E787E6-03A6-411F-AE8F-4B7D87FA8F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9866" y="1905000"/>
            <a:ext cx="5046134" cy="44627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Often feels more structured and/or prepared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Tend to be more focused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Situation more directly answers the question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Listener knows where the story is going right from the start </a:t>
            </a:r>
          </a:p>
        </p:txBody>
      </p:sp>
    </p:spTree>
    <p:extLst>
      <p:ext uri="{BB962C8B-B14F-4D97-AF65-F5344CB8AC3E}">
        <p14:creationId xmlns:p14="http://schemas.microsoft.com/office/powerpoint/2010/main" val="423840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Diamond Types of Interview Questions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E7D18F-8487-48A5-A198-2BC87DCFA2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3017" y="1696499"/>
            <a:ext cx="10476979" cy="496392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Tell me about a time when… </a:t>
            </a:r>
          </a:p>
          <a:p>
            <a:pPr marL="1371577" lvl="1" indent="-457200"/>
            <a:r>
              <a:rPr lang="en-US" sz="2800" dirty="0">
                <a:latin typeface="+mn-lt"/>
              </a:rPr>
              <a:t>You used data to make a decision. </a:t>
            </a:r>
          </a:p>
          <a:p>
            <a:pPr marL="1371577" lvl="1" indent="-457200"/>
            <a:r>
              <a:rPr lang="en-US" sz="2800" dirty="0">
                <a:latin typeface="+mn-lt"/>
              </a:rPr>
              <a:t>You had a conflict with a teammate or manager. </a:t>
            </a:r>
          </a:p>
          <a:p>
            <a:pPr marL="1371577" lvl="1" indent="-457200"/>
            <a:r>
              <a:rPr lang="en-US" sz="2800" dirty="0">
                <a:latin typeface="+mn-lt"/>
              </a:rPr>
              <a:t>You created a process to increase efficiency. </a:t>
            </a:r>
          </a:p>
          <a:p>
            <a:pPr marL="1371577" lvl="1" indent="-457200"/>
            <a:r>
              <a:rPr lang="en-US" sz="2800" dirty="0">
                <a:latin typeface="+mn-lt"/>
              </a:rPr>
              <a:t>You convinced someone of your idea. </a:t>
            </a:r>
          </a:p>
          <a:p>
            <a:pPr marL="1371577" lvl="1" indent="-457200"/>
            <a:r>
              <a:rPr lang="en-US" sz="2800" dirty="0">
                <a:latin typeface="+mn-lt"/>
              </a:rPr>
              <a:t>You led a project to completion. </a:t>
            </a:r>
          </a:p>
          <a:p>
            <a:pPr marL="1371577" lvl="1" indent="-457200"/>
            <a:r>
              <a:rPr lang="en-US" sz="2800" dirty="0">
                <a:latin typeface="+mn-lt"/>
              </a:rPr>
              <a:t>You collaborated cross-functionally.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is your proudest accomplishment? </a:t>
            </a:r>
          </a:p>
          <a:p>
            <a:pPr marL="1371577" lvl="1" indent="-457200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37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Proudest Accomplishment Diamond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E8F40B-1F82-4C72-8191-25ECFF0780EF}"/>
              </a:ext>
            </a:extLst>
          </p:cNvPr>
          <p:cNvGrpSpPr/>
          <p:nvPr/>
        </p:nvGrpSpPr>
        <p:grpSpPr>
          <a:xfrm>
            <a:off x="6705600" y="1765300"/>
            <a:ext cx="4436534" cy="4635500"/>
            <a:chOff x="6705600" y="1765300"/>
            <a:chExt cx="4436534" cy="4635500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7DF667CC-C536-4883-BD06-99B98A3B6B79}"/>
                </a:ext>
              </a:extLst>
            </p:cNvPr>
            <p:cNvSpPr/>
            <p:nvPr/>
          </p:nvSpPr>
          <p:spPr>
            <a:xfrm>
              <a:off x="6705600" y="1765300"/>
              <a:ext cx="4436534" cy="46355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725971-A38B-43FE-855C-F10F111DBD98}"/>
                </a:ext>
              </a:extLst>
            </p:cNvPr>
            <p:cNvCxnSpPr>
              <a:stCxn id="3" idx="1"/>
              <a:endCxn id="3" idx="3"/>
            </p:cNvCxnSpPr>
            <p:nvPr/>
          </p:nvCxnSpPr>
          <p:spPr>
            <a:xfrm>
              <a:off x="6705600" y="4083050"/>
              <a:ext cx="44365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2066EA-18FD-4769-A264-3F8E298F8A03}"/>
                </a:ext>
              </a:extLst>
            </p:cNvPr>
            <p:cNvCxnSpPr>
              <a:cxnSpLocks/>
            </p:cNvCxnSpPr>
            <p:nvPr/>
          </p:nvCxnSpPr>
          <p:spPr>
            <a:xfrm>
              <a:off x="8204200" y="2520950"/>
              <a:ext cx="1460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102F75-84A2-4B58-BD0B-E97987EEF745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5556250"/>
              <a:ext cx="16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F6CE08-9ABB-4411-B187-759E874EA2C2}"/>
                </a:ext>
              </a:extLst>
            </p:cNvPr>
            <p:cNvSpPr txBox="1"/>
            <p:nvPr/>
          </p:nvSpPr>
          <p:spPr>
            <a:xfrm>
              <a:off x="8276167" y="2057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F04A0C-D840-48BC-9961-F5A37BD49539}"/>
                </a:ext>
              </a:extLst>
            </p:cNvPr>
            <p:cNvSpPr txBox="1"/>
            <p:nvPr/>
          </p:nvSpPr>
          <p:spPr>
            <a:xfrm>
              <a:off x="8276167" y="3238501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Situation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0827C5-E06A-4CC1-92D3-D20B0993E778}"/>
                </a:ext>
              </a:extLst>
            </p:cNvPr>
            <p:cNvSpPr txBox="1"/>
            <p:nvPr/>
          </p:nvSpPr>
          <p:spPr>
            <a:xfrm>
              <a:off x="8276167" y="463498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E37872-57F0-481E-822A-1638EE71620D}"/>
                </a:ext>
              </a:extLst>
            </p:cNvPr>
            <p:cNvSpPr txBox="1"/>
            <p:nvPr/>
          </p:nvSpPr>
          <p:spPr>
            <a:xfrm>
              <a:off x="8276167" y="570330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Results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E787E6-03A6-411F-AE8F-4B7D87FA8F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9866" y="1905000"/>
            <a:ext cx="5947834" cy="4401205"/>
          </a:xfrm>
        </p:spPr>
        <p:txBody>
          <a:bodyPr/>
          <a:lstStyle/>
          <a:p>
            <a:pPr algn="l"/>
            <a:r>
              <a:rPr lang="en-US" sz="2000" b="1" dirty="0">
                <a:latin typeface="+mn-lt"/>
              </a:rPr>
              <a:t>Results: </a:t>
            </a:r>
            <a:r>
              <a:rPr lang="en-US" sz="2000" dirty="0">
                <a:latin typeface="+mn-lt"/>
              </a:rPr>
              <a:t>My greatest accomplishment is 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(ACTIVITY AND RESULT)</a:t>
            </a:r>
            <a:r>
              <a:rPr lang="en-US" sz="2000" dirty="0">
                <a:latin typeface="+mn-lt"/>
              </a:rPr>
              <a:t>. </a:t>
            </a:r>
          </a:p>
          <a:p>
            <a:pPr algn="l"/>
            <a:r>
              <a:rPr lang="en-US" sz="2000" b="1" dirty="0">
                <a:latin typeface="+mn-lt"/>
              </a:rPr>
              <a:t>Situation: </a:t>
            </a:r>
            <a:r>
              <a:rPr lang="en-US" sz="2000" dirty="0">
                <a:latin typeface="+mn-lt"/>
              </a:rPr>
              <a:t>While working on 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(task)</a:t>
            </a:r>
            <a:r>
              <a:rPr lang="en-US" sz="2000" dirty="0">
                <a:latin typeface="+mn-lt"/>
              </a:rPr>
              <a:t>, I needed to 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(action)</a:t>
            </a:r>
            <a:r>
              <a:rPr lang="en-US" sz="2000" dirty="0">
                <a:latin typeface="+mn-lt"/>
              </a:rPr>
              <a:t>. Unfortunately, 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(BARRIERS)</a:t>
            </a:r>
            <a:r>
              <a:rPr lang="en-US" sz="2000" dirty="0">
                <a:latin typeface="+mn-lt"/>
              </a:rPr>
              <a:t> blocked the path to success. There were several options that I could choose: 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(OPTIONS 1, 2 and 3)</a:t>
            </a:r>
            <a:r>
              <a:rPr lang="en-US" sz="2000" dirty="0">
                <a:latin typeface="+mn-lt"/>
              </a:rPr>
              <a:t>. </a:t>
            </a:r>
          </a:p>
          <a:p>
            <a:pPr algn="l"/>
            <a:r>
              <a:rPr lang="en-US" sz="2000" b="1" dirty="0">
                <a:latin typeface="+mn-lt"/>
              </a:rPr>
              <a:t>Actions: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 order to choose the best path, I identified the following criteria: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(DECISION-MAKING FRAMEWORK)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I chose </a:t>
            </a:r>
            <a:r>
              <a:rPr lang="en-US" sz="2000" dirty="0">
                <a:highlight>
                  <a:srgbClr val="FFFF00"/>
                </a:highlight>
                <a:latin typeface="+mn-lt"/>
              </a:rPr>
              <a:t>(OPTION)</a:t>
            </a:r>
            <a:r>
              <a:rPr lang="en-US" sz="2000" dirty="0">
                <a:latin typeface="+mn-lt"/>
              </a:rPr>
              <a:t> b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ecause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(RATIONALE)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+mn-lt"/>
              </a:rPr>
              <a:t>Results: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Ultimately,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(RESULTS)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This is my proudest accomplishment because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(RATIONALE/ VALUES)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3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Diamond Answer Pointers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E7D18F-8487-48A5-A198-2BC87DCFA2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3017" y="1696499"/>
            <a:ext cx="10476979" cy="220881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Use a three things structure to transitions into your actions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Transition words guide your listener</a:t>
            </a:r>
          </a:p>
          <a:p>
            <a:pPr marL="1371577" lvl="1" indent="-457200"/>
            <a:r>
              <a:rPr lang="en-US" dirty="0">
                <a:latin typeface="+mn-lt"/>
              </a:rPr>
              <a:t>First, second, third</a:t>
            </a:r>
          </a:p>
          <a:p>
            <a:pPr marL="1371577" lvl="1" indent="-457200"/>
            <a:r>
              <a:rPr lang="en-US" dirty="0">
                <a:latin typeface="+mn-lt"/>
              </a:rPr>
              <a:t>Initially, then, next, finally  </a:t>
            </a:r>
          </a:p>
        </p:txBody>
      </p:sp>
    </p:spTree>
    <p:extLst>
      <p:ext uri="{BB962C8B-B14F-4D97-AF65-F5344CB8AC3E}">
        <p14:creationId xmlns:p14="http://schemas.microsoft.com/office/powerpoint/2010/main" val="278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899C9-9995-4A52-8C38-6B1E9F54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+mn-lt"/>
              </a:rPr>
              <a:t>Closing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86EF5-3F4F-4111-A4E0-6EE507EE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44326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What Did You Learn Today?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B2A8D4-2D8D-4589-93A6-1C373DA592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3017" y="2547399"/>
            <a:ext cx="10476979" cy="461665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chemeClr val="tx1"/>
                </a:solidFill>
                <a:latin typeface="+mn-lt"/>
                <a:cs typeface="+mn-cs"/>
              </a:rPr>
              <a:t>Use the chat feature to share one thing you learned from this session.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001DDC-3470-4053-8792-C8BD3E312FA7}"/>
              </a:ext>
            </a:extLst>
          </p:cNvPr>
          <p:cNvSpPr txBox="1">
            <a:spLocks/>
          </p:cNvSpPr>
          <p:nvPr/>
        </p:nvSpPr>
        <p:spPr>
          <a:xfrm>
            <a:off x="868355" y="4960399"/>
            <a:ext cx="1047697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="0" i="0" kern="1200">
                <a:solidFill>
                  <a:schemeClr val="tx2">
                    <a:lumMod val="50000"/>
                  </a:schemeClr>
                </a:solidFill>
                <a:latin typeface="Whitney Medium" pitchFamily="2" charset="0"/>
                <a:ea typeface="+mn-ea"/>
                <a:cs typeface="Whitney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271" marR="0" indent="-148163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dirty="0">
                <a:solidFill>
                  <a:schemeClr val="tx1"/>
                </a:solidFill>
                <a:latin typeface="+mn-lt"/>
                <a:cs typeface="+mn-cs"/>
              </a:rPr>
              <a:t>FYI: the slides for this session will be shared afterwards. </a:t>
            </a:r>
          </a:p>
        </p:txBody>
      </p:sp>
    </p:spTree>
    <p:extLst>
      <p:ext uri="{BB962C8B-B14F-4D97-AF65-F5344CB8AC3E}">
        <p14:creationId xmlns:p14="http://schemas.microsoft.com/office/powerpoint/2010/main" val="192632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53017" y="1696499"/>
            <a:ext cx="10476979" cy="45838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Intro: Interviewing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Refresher </a:t>
            </a:r>
          </a:p>
          <a:p>
            <a:pPr marL="1028700" lvl="1" indent="-342900"/>
            <a:r>
              <a:rPr lang="en-US" sz="2800" dirty="0">
                <a:latin typeface="+mn-lt"/>
              </a:rPr>
              <a:t>Your </a:t>
            </a:r>
            <a:r>
              <a:rPr lang="en-US" sz="2800" dirty="0"/>
              <a:t>V</a:t>
            </a:r>
            <a:r>
              <a:rPr lang="en-US" sz="2800" dirty="0">
                <a:latin typeface="+mn-lt"/>
              </a:rPr>
              <a:t>alue </a:t>
            </a:r>
            <a:r>
              <a:rPr lang="en-US" sz="2800" dirty="0"/>
              <a:t>P</a:t>
            </a:r>
            <a:r>
              <a:rPr lang="en-US" sz="2800" dirty="0">
                <a:latin typeface="+mn-lt"/>
              </a:rPr>
              <a:t>roposition</a:t>
            </a:r>
          </a:p>
          <a:p>
            <a:pPr marL="1028700" lvl="1" indent="-342900"/>
            <a:r>
              <a:rPr lang="en-US" sz="2800" dirty="0">
                <a:latin typeface="+mn-lt"/>
              </a:rPr>
              <a:t>The Company’s </a:t>
            </a:r>
            <a:r>
              <a:rPr lang="en-US" sz="2800" dirty="0"/>
              <a:t>N</a:t>
            </a:r>
            <a:r>
              <a:rPr lang="en-US" sz="2800" dirty="0">
                <a:latin typeface="+mn-lt"/>
              </a:rPr>
              <a:t>eeds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Packaging Your Story </a:t>
            </a:r>
          </a:p>
          <a:p>
            <a:pPr marL="1028700" lvl="1" indent="-342900"/>
            <a:r>
              <a:rPr lang="en-US" sz="2800" dirty="0"/>
              <a:t>The Three Things Structure </a:t>
            </a:r>
          </a:p>
          <a:p>
            <a:pPr marL="1028700" lvl="1" indent="-342900"/>
            <a:r>
              <a:rPr lang="en-US" sz="2800" dirty="0"/>
              <a:t>Triangles vs. Diamonds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Closing</a:t>
            </a:r>
          </a:p>
        </p:txBody>
      </p:sp>
      <p:pic>
        <p:nvPicPr>
          <p:cNvPr id="20482" name="Picture 2" descr="66,637 Job Interview Stock Photos, Pictures &amp; Royalty-Free ...">
            <a:extLst>
              <a:ext uri="{FF2B5EF4-FFF2-40B4-BE49-F238E27FC236}">
                <a16:creationId xmlns:a16="http://schemas.microsoft.com/office/drawing/2014/main" id="{EA5FF7C1-AFC5-4ECC-AE40-26E6A245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96" y="2570701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34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Interview Chart Resource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D8106-FB39-4B5E-86FB-A50646B6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0" y="1752600"/>
            <a:ext cx="9334500" cy="467360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C33645F-8206-4FF8-AA57-2150036F6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59222"/>
              </p:ext>
            </p:extLst>
          </p:nvPr>
        </p:nvGraphicFramePr>
        <p:xfrm>
          <a:off x="10876843" y="49482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Worksheet" showAsIcon="1" r:id="rId5" imgW="914400" imgH="806400" progId="Excel.Sheet.12">
                  <p:embed/>
                </p:oleObj>
              </mc:Choice>
              <mc:Fallback>
                <p:oleObj name="Worksheet" showAsIcon="1" r:id="rId5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76843" y="49482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191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Additional Resources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EF094-1404-484E-B151-5399C44C73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3017" y="1696499"/>
            <a:ext cx="10476979" cy="368613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Examples of Interview Frameworks - Appendix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hlinkClick r:id="rId3"/>
              </a:rPr>
              <a:t>LinkedIn Learning</a:t>
            </a:r>
            <a:endParaRPr lang="en-US" sz="2800" dirty="0">
              <a:latin typeface="+mn-lt"/>
            </a:endParaRPr>
          </a:p>
          <a:p>
            <a:pPr marL="1371577" lvl="1" indent="-457200"/>
            <a:r>
              <a:rPr lang="en-US" dirty="0">
                <a:latin typeface="+mn-lt"/>
                <a:hlinkClick r:id="rId4"/>
              </a:rPr>
              <a:t>Mastering Common Interview Questions</a:t>
            </a:r>
          </a:p>
          <a:p>
            <a:pPr marL="1371577" lvl="1" indent="-457200"/>
            <a:r>
              <a:rPr lang="en-US" u="sng" dirty="0">
                <a:latin typeface="+mn-lt"/>
                <a:hlinkClick r:id="rId5"/>
              </a:rPr>
              <a:t>Improving Your Listening Skills</a:t>
            </a:r>
            <a:r>
              <a:rPr lang="en-US" dirty="0">
                <a:latin typeface="+mn-lt"/>
                <a:hlinkClick r:id="rId4"/>
              </a:rPr>
              <a:t> </a:t>
            </a:r>
            <a:endParaRPr lang="en-US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hlinkClick r:id="rId6"/>
              </a:rPr>
              <a:t>Toastmasters</a:t>
            </a:r>
            <a:r>
              <a:rPr lang="en-US" sz="2400" dirty="0">
                <a:latin typeface="+mn-lt"/>
                <a:hlinkClick r:id="rId6"/>
              </a:rPr>
              <a:t> </a:t>
            </a:r>
            <a:endParaRPr lang="en-US" sz="24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hlinkClick r:id="rId7"/>
              </a:rPr>
              <a:t>50+ Most Common Interview Questions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426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86EB4E-1C5D-47DB-A16B-58C4F3CE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CF1D4-00A9-4EAC-8CE2-54B9037EB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6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99405" y="912702"/>
            <a:ext cx="9545791" cy="791407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What transferable skills did you obtain in your previous roles? Do you have a quick story to demonstrate proficiency with these skills?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What are the reasons you changed jobs/companies? Are there any red flags for why you left?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Are there any lengthy employment gaps?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How do you see yourself fitting in with the new role/company?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95939" y="1813246"/>
            <a:ext cx="9545791" cy="784479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Use a </a:t>
            </a: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skills based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answer when: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You want to drive home the skills you bring to table right at the start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Your story is non-linear and transitioning to the new role can’t be easily framed as a natural transition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There are a few job transitions that will take a while to explain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There are red flags in terms of employment gaps or why you left a company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2" y="274641"/>
            <a:ext cx="11287958" cy="602760"/>
          </a:xfrm>
        </p:spPr>
        <p:txBody>
          <a:bodyPr>
            <a:normAutofit/>
          </a:bodyPr>
          <a:lstStyle/>
          <a:p>
            <a:r>
              <a:rPr lang="en-US" dirty="0"/>
              <a:t>Walk me through your Resume.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37" y="912702"/>
            <a:ext cx="1546225" cy="79140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What the Question is Really Asking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3772" y="1813246"/>
            <a:ext cx="1546225" cy="78448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Response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53772" y="2703398"/>
            <a:ext cx="1546225" cy="286612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High-Level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Answer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Framework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2202865" y="5654420"/>
            <a:ext cx="9545791" cy="65286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Skills demonstrated do not align to desired role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Weak examples of skills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Focusing your skills on only one job experience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Highlighting what you are not instead of what you are 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60698" y="5654419"/>
            <a:ext cx="1546225" cy="6528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Common Mistakes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2300" y="5675201"/>
            <a:ext cx="476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not highlighted clearly 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Overstating your personal impact in the outcome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70845" y="3038341"/>
            <a:ext cx="374073" cy="2227114"/>
            <a:chOff x="3870845" y="3038341"/>
            <a:chExt cx="374073" cy="2227114"/>
          </a:xfrm>
        </p:grpSpPr>
        <p:sp>
          <p:nvSpPr>
            <p:cNvPr id="48" name="Right Arrow 47"/>
            <p:cNvSpPr/>
            <p:nvPr/>
          </p:nvSpPr>
          <p:spPr>
            <a:xfrm rot="5400000">
              <a:off x="3923454" y="2985732"/>
              <a:ext cx="268855" cy="3740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5400000">
              <a:off x="3923454" y="3616113"/>
              <a:ext cx="268855" cy="3740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5400000">
              <a:off x="3923455" y="4282194"/>
              <a:ext cx="268854" cy="3740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3923454" y="4943991"/>
              <a:ext cx="268855" cy="3740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235630" y="2706937"/>
            <a:ext cx="1546225" cy="286612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Example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Detailed Answer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976521" y="2706941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you can see from my resume, I am (SKILL SUMMARY).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976521" y="3340782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 (SKILL), I (HIGH-LEVEL RESULT). For example, (EXAMPLE).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976521" y="3981553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Additionally, I used my (SKILL) to (HIGH-LEVEL RESULT). At (PREVIOUS JOB), I (EXAMPLE).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976521" y="4643107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also demonstrated (SKILL) while at (PREVIOUS JOB). For example, (EXAMPLE). 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976521" y="5303583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these skills and experience make me a great match for (ROLE)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195939" y="2721115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Summary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195939" y="3354956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#1 + Experiences/Results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195939" y="3995727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#2 + Experiences/Results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195939" y="4657281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#3 + Experiences/Results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195939" y="5317757"/>
            <a:ext cx="3765209" cy="2694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 and Fit with Role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15991" y="3038341"/>
            <a:ext cx="374073" cy="2227114"/>
            <a:chOff x="9562826" y="3052514"/>
            <a:chExt cx="374073" cy="2227114"/>
          </a:xfrm>
        </p:grpSpPr>
        <p:sp>
          <p:nvSpPr>
            <p:cNvPr id="95" name="Right Arrow 94"/>
            <p:cNvSpPr/>
            <p:nvPr/>
          </p:nvSpPr>
          <p:spPr>
            <a:xfrm rot="5400000">
              <a:off x="9615435" y="2999905"/>
              <a:ext cx="268855" cy="3740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ight Arrow 95"/>
            <p:cNvSpPr/>
            <p:nvPr/>
          </p:nvSpPr>
          <p:spPr>
            <a:xfrm rot="5400000">
              <a:off x="9615435" y="3630286"/>
              <a:ext cx="268855" cy="3740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ight Arrow 96"/>
            <p:cNvSpPr/>
            <p:nvPr/>
          </p:nvSpPr>
          <p:spPr>
            <a:xfrm rot="5400000">
              <a:off x="9615436" y="4296367"/>
              <a:ext cx="268854" cy="3740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 rot="5400000">
              <a:off x="9615435" y="4958164"/>
              <a:ext cx="268855" cy="3740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9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29"/>
          <p:cNvSpPr/>
          <p:nvPr/>
        </p:nvSpPr>
        <p:spPr>
          <a:xfrm>
            <a:off x="5529945" y="3716478"/>
            <a:ext cx="819392" cy="1842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636326" y="3716479"/>
            <a:ext cx="819392" cy="18426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9721925" y="3716479"/>
            <a:ext cx="819392" cy="18426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3385956" y="3716478"/>
            <a:ext cx="819392" cy="1842658"/>
          </a:xfrm>
          <a:prstGeom prst="rightArrow">
            <a:avLst>
              <a:gd name="adj1" fmla="val 50000"/>
              <a:gd name="adj2" fmla="val 487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 working on (task), I needed to (action).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99405" y="912702"/>
            <a:ext cx="9545791" cy="791407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Can you give me a sense of your personal values?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How do you make decisions?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Are you cognizant of the actions that led to your accomplishment?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What attributes do you define within someone who is successful?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Can I see you being successful in the role I am interviewing you for?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95939" y="1813246"/>
            <a:ext cx="9545791" cy="784479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Use an </a:t>
            </a: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action-based approach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to: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Set and manage the context of the accomplishment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Demonstrate self-understanding of what it took to be successful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Highlight why you chose the path you did while rejecting other paths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Reinforce previously discussed attributes or demonstrate additional skills that do not appear in other places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98" y="274641"/>
            <a:ext cx="11287958" cy="602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IS YOUR PROUDEST ACCOMPLISHMENT?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37" y="912702"/>
            <a:ext cx="1546225" cy="79140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What the Question is Really Asking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3772" y="1813246"/>
            <a:ext cx="1546225" cy="78448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Response 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2202865" y="5654420"/>
            <a:ext cx="9545791" cy="65286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Accomplishment seems effortless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Decision criteria is illogical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understanding how actions led to success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Result does not match actions 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60698" y="5654419"/>
            <a:ext cx="1546225" cy="6528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Common Mistakes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2300" y="5675201"/>
            <a:ext cx="47694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Unable to demonstrate why this accomplishment can assist in new role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Accomplishment is attributed to others or factors beyond control 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92474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98376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Situation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5533410" y="2951017"/>
            <a:ext cx="819392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35930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Actions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7639791" y="2951017"/>
            <a:ext cx="819392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Decision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531920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9725390" y="2951017"/>
            <a:ext cx="819392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610607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 Applying For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92474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greatest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accomplishment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(ACTIVITY AND RESULT).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94911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Unfortunately, (BARRIERS) blocked the path to success.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32465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order to choose the best path, I identified the following criteria: (DECISION-MAKING FRAMEWORK).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528455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Ultimately, (RESULTS),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607142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experience will aid me in providing value to (COMPANY), as (REASONS). 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389421" y="2951017"/>
            <a:ext cx="819392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27062" y="4167234"/>
            <a:ext cx="944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74514" y="4163769"/>
            <a:ext cx="94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were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several options that I could choose: (OPTIONS 1,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and 3).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84356" y="4143812"/>
            <a:ext cx="9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chose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(OPTION) because (RATIONALE).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69461" y="4140347"/>
            <a:ext cx="94409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my proudest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accomplishment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because (RATIONALE/ VALUES). 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53772" y="2703398"/>
            <a:ext cx="1546225" cy="8555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High-Level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Answer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Framework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453772" y="3685391"/>
            <a:ext cx="1546225" cy="187374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Example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Detailed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725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29"/>
          <p:cNvSpPr/>
          <p:nvPr/>
        </p:nvSpPr>
        <p:spPr>
          <a:xfrm>
            <a:off x="5529945" y="3716478"/>
            <a:ext cx="819392" cy="1842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636326" y="3716479"/>
            <a:ext cx="819392" cy="18426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9721925" y="3716479"/>
            <a:ext cx="819392" cy="18426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3385956" y="3716478"/>
            <a:ext cx="819392" cy="1842658"/>
          </a:xfrm>
          <a:prstGeom prst="rightArrow">
            <a:avLst>
              <a:gd name="adj1" fmla="val 50000"/>
              <a:gd name="adj2" fmla="val 487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 working on (task), I needed to (action).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99405" y="912702"/>
            <a:ext cx="9545791" cy="791407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Are you aware of your limitations?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What lessons have you learned from this weakness?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How have you tried to mitigate this weakness?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Is this weakness going to be detrimental to your ability to be successful in the role you are interviewing for?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Will this weakness limit your growth at the company you are interviewing for?  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95939" y="1813246"/>
            <a:ext cx="9545791" cy="784479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Use the </a:t>
            </a: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two stories approach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to: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Set and manage the context of the mistake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Demonstrate self-understanding of your limitations 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Highlight what you’ve done to improve or mitigate this weakness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Address any perceived weaknesses pre-emptively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2" y="274641"/>
            <a:ext cx="11294884" cy="602760"/>
          </a:xfrm>
        </p:spPr>
        <p:txBody>
          <a:bodyPr>
            <a:normAutofit/>
          </a:bodyPr>
          <a:lstStyle/>
          <a:p>
            <a:r>
              <a:rPr lang="en-US" dirty="0"/>
              <a:t>What is your Greatest Weakness?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37" y="912702"/>
            <a:ext cx="1546225" cy="79140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What the Question is Really Asking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3772" y="1813246"/>
            <a:ext cx="1546225" cy="78448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Response 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2202865" y="5654420"/>
            <a:ext cx="9545791" cy="65286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Understating immediate corrective actions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Understating evolution and growth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Examples are weak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Weakness identified is central to role you are applying for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60698" y="5654419"/>
            <a:ext cx="1546225" cy="6528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Common Mistakes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2300" y="5675201"/>
            <a:ext cx="476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understanding of how to mitigate your weakness in new role 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Overstating your personal impact in the outcome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92474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 + Context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98376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Story #1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5533410" y="2951017"/>
            <a:ext cx="819392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Weakness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35930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You Learned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7639791" y="2951017"/>
            <a:ext cx="819392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531920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Story #2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9725390" y="2951017"/>
            <a:ext cx="819392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610607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 Applying For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92474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greatest weakness is X. While working at (JOB), I was responsible for (TASK).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94911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Unfortunately, I (ACTIONS THAT LED TO FAILURE). 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32465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experience taught me (LESSONS LEARNED).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528455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time around, (RESULTS).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607142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future, I will continue to (ACTIONS), which I know will be helpful in achieving success as a (ROLE). 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389421" y="2951017"/>
            <a:ext cx="819392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27062" y="4167234"/>
            <a:ext cx="944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74514" y="4163769"/>
            <a:ext cx="9440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identified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my (WEAKNESS)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to (POOR RESULT).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84356" y="4143812"/>
            <a:ext cx="9440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order to prevent this from occurring again, I (ACTIONS).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69461" y="4140347"/>
            <a:ext cx="9440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(ACTIONS),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not only (RESULTS), but also learned how best to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mitigate my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(WEAKNESS). 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53772" y="2703398"/>
            <a:ext cx="1546225" cy="8555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High-Level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Answer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Framework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453772" y="3685391"/>
            <a:ext cx="1546225" cy="187374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Example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Detailed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6890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/>
          <p:cNvGraphicFramePr/>
          <p:nvPr>
            <p:extLst/>
          </p:nvPr>
        </p:nvGraphicFramePr>
        <p:xfrm>
          <a:off x="2202865" y="2707101"/>
          <a:ext cx="3758283" cy="286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99405" y="912702"/>
            <a:ext cx="9545791" cy="791407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What do you know about the industry we operate in?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What do you know about our business model, products, and culture?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How do you see yourself fitting in at our company?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How do your skills transfer to the role you are applying for?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Are you excited about our company and what you’ll be doing here, both short-term and long-term?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95939" y="1813246"/>
            <a:ext cx="9545791" cy="784479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Use a </a:t>
            </a: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Macro-Micro-Me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answer to: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Demonstrate understand current trends in the industry and how the company’s business model is equipped to handle them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Highlight your deep knowledge about the company’s products, culture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Link your skills to the role you applying to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2" y="274641"/>
            <a:ext cx="11287958" cy="602760"/>
          </a:xfrm>
        </p:spPr>
        <p:txBody>
          <a:bodyPr>
            <a:normAutofit/>
          </a:bodyPr>
          <a:lstStyle/>
          <a:p>
            <a:r>
              <a:rPr lang="en-US" dirty="0"/>
              <a:t>Why Company?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37" y="912702"/>
            <a:ext cx="1546225" cy="79140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What the Question is Really Asking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3772" y="1813246"/>
            <a:ext cx="1546225" cy="78448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Response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53772" y="2703398"/>
            <a:ext cx="1546225" cy="286612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High-Level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Answer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Framework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2202865" y="5654420"/>
            <a:ext cx="9545791" cy="65286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Lack of knowledge about industry trends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Lack of knowledge of the company’s business model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Insufficient transitions between sections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Inability to tie skills to role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60698" y="5654419"/>
            <a:ext cx="1546225" cy="6528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Common Mistakes</a:t>
            </a:r>
          </a:p>
        </p:txBody>
      </p:sp>
      <p:sp>
        <p:nvSpPr>
          <p:cNvPr id="48" name="Right Arrow 47"/>
          <p:cNvSpPr/>
          <p:nvPr/>
        </p:nvSpPr>
        <p:spPr>
          <a:xfrm rot="5400000">
            <a:off x="3923454" y="3494891"/>
            <a:ext cx="268855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ight Arrow 51"/>
          <p:cNvSpPr/>
          <p:nvPr/>
        </p:nvSpPr>
        <p:spPr>
          <a:xfrm rot="5400000">
            <a:off x="3923454" y="4437002"/>
            <a:ext cx="268855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235630" y="2706937"/>
            <a:ext cx="1546225" cy="286612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Example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Detailed Answer</a:t>
            </a:r>
          </a:p>
        </p:txBody>
      </p:sp>
      <p:graphicFrame>
        <p:nvGraphicFramePr>
          <p:cNvPr id="34" name="Diagram 33"/>
          <p:cNvGraphicFramePr/>
          <p:nvPr>
            <p:extLst/>
          </p:nvPr>
        </p:nvGraphicFramePr>
        <p:xfrm>
          <a:off x="7977797" y="2707101"/>
          <a:ext cx="3758283" cy="286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Right Arrow 34"/>
          <p:cNvSpPr/>
          <p:nvPr/>
        </p:nvSpPr>
        <p:spPr>
          <a:xfrm rot="5400000">
            <a:off x="9698386" y="3494891"/>
            <a:ext cx="268855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9698386" y="4437002"/>
            <a:ext cx="268855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2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99405" y="912702"/>
            <a:ext cx="9545791" cy="791407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Nothing real. This is just the interviewer politely wrapping up the interview before you leave the interview room.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However,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and only if it is appropriate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this is your opportunity to package your skills one more time and close effectively.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95939" y="1813246"/>
            <a:ext cx="9545791" cy="784479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Use this </a:t>
            </a: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four-step approach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to: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Thank the interview by name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State why you enjoyed the conversation, what you learned about from the interview, or what you learned about the company 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Remind the interviewer of your skills and how they fit with the role you are applying for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Demonstrate interest in what’s next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98" y="274641"/>
            <a:ext cx="11287958" cy="602760"/>
          </a:xfrm>
        </p:spPr>
        <p:txBody>
          <a:bodyPr>
            <a:normAutofit/>
          </a:bodyPr>
          <a:lstStyle/>
          <a:p>
            <a:r>
              <a:rPr lang="en-US" dirty="0"/>
              <a:t>Thanks for Interviewing with Us. 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37" y="912702"/>
            <a:ext cx="1546225" cy="79140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What the Question is Really Asking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3772" y="1813246"/>
            <a:ext cx="1546225" cy="78448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Response 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2202865" y="5654420"/>
            <a:ext cx="9545791" cy="652862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 algn="ctr">
            <a:solidFill>
              <a:srgbClr val="AFAFAF"/>
            </a:solidFill>
            <a:miter lim="800000"/>
            <a:headEnd/>
            <a:tailEnd/>
          </a:ln>
        </p:spPr>
        <p:txBody>
          <a:bodyPr lIns="72000" tIns="72000" rIns="72000" bIns="72000"/>
          <a:lstStyle>
            <a:lvl1pPr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Answer seems insincere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Unable to link skills to future job</a:t>
            </a:r>
          </a:p>
          <a:p>
            <a:pPr marL="457200" marR="0" lvl="1" indent="-1714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Lack of showing interest in role or company 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60698" y="5654419"/>
            <a:ext cx="1546225" cy="6528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Common Mistakes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2300" y="5675201"/>
            <a:ext cx="4769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92474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Thanks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03180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Appreciate the Process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17350" y="2722415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Summary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607142" y="2703398"/>
            <a:ext cx="1134588" cy="855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Steps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92474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greatest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accomplishment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(ACTIVITY AND RESULT).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99715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greatly enjoyed (PERSONAL CONNECTION TO COMPANY).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13885" y="3716479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discussed, my (SKILLS) would allow me to immediately contribute as a (ROLE).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607142" y="3697462"/>
            <a:ext cx="1134588" cy="18616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look forward to hearing more about our next steps. 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53772" y="2703398"/>
            <a:ext cx="1546225" cy="8555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Possible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High-Level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Answer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Framework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453772" y="3685391"/>
            <a:ext cx="1546225" cy="187374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Example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Detailed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hitney"/>
                <a:ea typeface="+mn-ea"/>
                <a:cs typeface="Whitney"/>
              </a:rPr>
              <a:t>Answer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3550623" y="3716479"/>
            <a:ext cx="1341396" cy="18426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3546630" y="2951017"/>
            <a:ext cx="1348074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6308521" y="3716479"/>
            <a:ext cx="1342913" cy="18426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6306223" y="2951017"/>
            <a:ext cx="1348074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9140950" y="3716479"/>
            <a:ext cx="1348074" cy="18426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9144415" y="2951017"/>
            <a:ext cx="1348074" cy="374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/>
              <a:t>Intro: Interviewing is Storytelling</a:t>
            </a:r>
          </a:p>
        </p:txBody>
      </p:sp>
      <p:pic>
        <p:nvPicPr>
          <p:cNvPr id="2050" name="Picture 2" descr="Storytelling Images – Browse 87,233 Stock Photos, Vectors, and Video |  Adobe Stock">
            <a:extLst>
              <a:ext uri="{FF2B5EF4-FFF2-40B4-BE49-F238E27FC236}">
                <a16:creationId xmlns:a16="http://schemas.microsoft.com/office/drawing/2014/main" id="{30930817-166A-444E-8C3C-2614E69E4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6" y="1892300"/>
            <a:ext cx="6558843" cy="43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EA3CB4-14CC-4072-BB41-220F543E88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32137" y="1892300"/>
            <a:ext cx="4137563" cy="4647426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The story is you.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latin typeface="+mn-lt"/>
              </a:rPr>
              <a:t>Who you are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latin typeface="+mn-lt"/>
              </a:rPr>
              <a:t>What you skills and experience you have 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latin typeface="+mn-lt"/>
              </a:rPr>
              <a:t>What motivates you 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latin typeface="+mn-lt"/>
              </a:rPr>
              <a:t>How you want to grow 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latin typeface="+mn-lt"/>
              </a:rPr>
              <a:t>How you fit the company’s needs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572FAD-33DD-4A47-A431-C0FFC682D904}"/>
              </a:ext>
            </a:extLst>
          </p:cNvPr>
          <p:cNvSpPr/>
          <p:nvPr/>
        </p:nvSpPr>
        <p:spPr>
          <a:xfrm>
            <a:off x="3200400" y="2095500"/>
            <a:ext cx="1968500" cy="7201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F54906-B789-4E1C-B1BF-45CF81D959C6}"/>
              </a:ext>
            </a:extLst>
          </p:cNvPr>
          <p:cNvSpPr/>
          <p:nvPr/>
        </p:nvSpPr>
        <p:spPr>
          <a:xfrm>
            <a:off x="952500" y="3855914"/>
            <a:ext cx="1130300" cy="7201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720197"/>
          </a:xfrm>
        </p:spPr>
        <p:txBody>
          <a:bodyPr/>
          <a:lstStyle/>
          <a:p>
            <a:r>
              <a:rPr lang="en-US" sz="4000" dirty="0"/>
              <a:t>Intro: Packaging Your Story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F72CD8-C3B2-4493-876D-8270E97884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7957" y="1892300"/>
            <a:ext cx="10711743" cy="220271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The Three Things Structure </a:t>
            </a:r>
          </a:p>
          <a:p>
            <a:pPr marL="1028700" lvl="1" indent="-342900"/>
            <a:r>
              <a:rPr lang="en-US" sz="2800" dirty="0"/>
              <a:t>Use a Three Things Structure to list attributes or steps you took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Triangles vs. Diamonds</a:t>
            </a:r>
          </a:p>
          <a:p>
            <a:pPr marL="1028700" lvl="1" indent="-342900"/>
            <a:r>
              <a:rPr lang="en-US" sz="2800" dirty="0"/>
              <a:t>Always diamonds. Avoid triangles.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6925D-2C08-4A62-8DE7-599DAA2B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84" y="3515316"/>
            <a:ext cx="3994150" cy="27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6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899C9-9995-4A52-8C38-6B1E9F54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Your Value Proposition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86EF5-3F4F-4111-A4E0-6EE507EE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51543" y="492539"/>
          <a:ext cx="10943772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4191000" y="2685144"/>
            <a:ext cx="3657600" cy="1219200"/>
          </a:xfrm>
          <a:prstGeom prst="rect">
            <a:avLst/>
          </a:prstGeom>
        </p:spPr>
        <p:txBody>
          <a:bodyPr/>
          <a:lstStyle/>
          <a:p>
            <a:pPr algn="ctr" defTabSz="609585">
              <a:defRPr/>
            </a:pPr>
            <a:r>
              <a:rPr lang="en-US" sz="4267" cap="all" spc="-15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itney Bold" pitchFamily="50" charset="0"/>
                <a:cs typeface="Whitney Bold" pitchFamily="50" charset="0"/>
              </a:rPr>
              <a:t>Value </a:t>
            </a:r>
            <a:br>
              <a:rPr lang="en-US" sz="4267" cap="all" spc="-15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itney Bold" pitchFamily="50" charset="0"/>
                <a:cs typeface="Whitney Bold" pitchFamily="50" charset="0"/>
              </a:rPr>
            </a:br>
            <a:r>
              <a:rPr lang="en-US" sz="4267" cap="all" spc="-15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itney Bold" pitchFamily="50" charset="0"/>
                <a:cs typeface="Whitney Bold" pitchFamily="50" charset="0"/>
              </a:rPr>
              <a:t>Proposition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62BA5-A2FC-4FB3-BAC7-D8622E10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C140-5140-7B40-9110-627BCC989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57" y="898048"/>
            <a:ext cx="10487377" cy="1384995"/>
          </a:xfrm>
        </p:spPr>
        <p:txBody>
          <a:bodyPr/>
          <a:lstStyle/>
          <a:p>
            <a:r>
              <a:rPr lang="en-US" sz="4400" dirty="0"/>
              <a:t>Your interview stories are informed by your value proposition </a:t>
            </a:r>
          </a:p>
        </p:txBody>
      </p:sp>
      <p:sp>
        <p:nvSpPr>
          <p:cNvPr id="6" name="Content Placeholder 27">
            <a:extLst>
              <a:ext uri="{FF2B5EF4-FFF2-40B4-BE49-F238E27FC236}">
                <a16:creationId xmlns:a16="http://schemas.microsoft.com/office/drawing/2014/main" id="{200AB840-C0B6-48B5-A3DA-91EA117B9972}"/>
              </a:ext>
            </a:extLst>
          </p:cNvPr>
          <p:cNvSpPr txBox="1">
            <a:spLocks/>
          </p:cNvSpPr>
          <p:nvPr/>
        </p:nvSpPr>
        <p:spPr>
          <a:xfrm>
            <a:off x="838200" y="2949715"/>
            <a:ext cx="5181600" cy="26030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Inventory your strengths before crafting your stories.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Find ways to pepper your some of your value proposition in every story.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CEB5DB-9C84-4BB9-AED1-7CA649624AA2}"/>
              </a:ext>
            </a:extLst>
          </p:cNvPr>
          <p:cNvGrpSpPr/>
          <p:nvPr/>
        </p:nvGrpSpPr>
        <p:grpSpPr>
          <a:xfrm>
            <a:off x="8760345" y="2987541"/>
            <a:ext cx="374073" cy="2227114"/>
            <a:chOff x="3870845" y="3038341"/>
            <a:chExt cx="374073" cy="2227114"/>
          </a:xfrm>
        </p:grpSpPr>
        <p:sp>
          <p:nvSpPr>
            <p:cNvPr id="8" name="Right Arrow 47">
              <a:extLst>
                <a:ext uri="{FF2B5EF4-FFF2-40B4-BE49-F238E27FC236}">
                  <a16:creationId xmlns:a16="http://schemas.microsoft.com/office/drawing/2014/main" id="{12273226-78A3-4BC2-8B51-FCE289FE3F41}"/>
                </a:ext>
              </a:extLst>
            </p:cNvPr>
            <p:cNvSpPr/>
            <p:nvPr/>
          </p:nvSpPr>
          <p:spPr>
            <a:xfrm rot="5400000">
              <a:off x="3923454" y="2985732"/>
              <a:ext cx="268855" cy="374073"/>
            </a:xfrm>
            <a:prstGeom prst="rightArrow">
              <a:avLst/>
            </a:prstGeom>
            <a:gradFill rotWithShape="1">
              <a:gsLst>
                <a:gs pos="0">
                  <a:srgbClr val="313939">
                    <a:tint val="100000"/>
                    <a:shade val="100000"/>
                    <a:satMod val="130000"/>
                  </a:srgbClr>
                </a:gs>
                <a:gs pos="100000">
                  <a:srgbClr val="31393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1393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ight Arrow 51">
              <a:extLst>
                <a:ext uri="{FF2B5EF4-FFF2-40B4-BE49-F238E27FC236}">
                  <a16:creationId xmlns:a16="http://schemas.microsoft.com/office/drawing/2014/main" id="{E5205747-0244-45E6-873E-0BF596246370}"/>
                </a:ext>
              </a:extLst>
            </p:cNvPr>
            <p:cNvSpPr/>
            <p:nvPr/>
          </p:nvSpPr>
          <p:spPr>
            <a:xfrm rot="5400000">
              <a:off x="3923454" y="3616113"/>
              <a:ext cx="268855" cy="374073"/>
            </a:xfrm>
            <a:prstGeom prst="rightArrow">
              <a:avLst/>
            </a:prstGeom>
            <a:gradFill rotWithShape="1">
              <a:gsLst>
                <a:gs pos="0">
                  <a:srgbClr val="313939">
                    <a:tint val="100000"/>
                    <a:shade val="100000"/>
                    <a:satMod val="130000"/>
                  </a:srgbClr>
                </a:gs>
                <a:gs pos="100000">
                  <a:srgbClr val="31393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1393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ight Arrow 52">
              <a:extLst>
                <a:ext uri="{FF2B5EF4-FFF2-40B4-BE49-F238E27FC236}">
                  <a16:creationId xmlns:a16="http://schemas.microsoft.com/office/drawing/2014/main" id="{2669F780-EE02-4D42-9906-26AE3BE07422}"/>
                </a:ext>
              </a:extLst>
            </p:cNvPr>
            <p:cNvSpPr/>
            <p:nvPr/>
          </p:nvSpPr>
          <p:spPr>
            <a:xfrm rot="5400000">
              <a:off x="3923455" y="4282194"/>
              <a:ext cx="268854" cy="374073"/>
            </a:xfrm>
            <a:prstGeom prst="rightArrow">
              <a:avLst/>
            </a:prstGeom>
            <a:gradFill rotWithShape="1">
              <a:gsLst>
                <a:gs pos="0">
                  <a:srgbClr val="313939">
                    <a:tint val="100000"/>
                    <a:shade val="100000"/>
                    <a:satMod val="130000"/>
                  </a:srgbClr>
                </a:gs>
                <a:gs pos="100000">
                  <a:srgbClr val="31393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1393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ight Arrow 54">
              <a:extLst>
                <a:ext uri="{FF2B5EF4-FFF2-40B4-BE49-F238E27FC236}">
                  <a16:creationId xmlns:a16="http://schemas.microsoft.com/office/drawing/2014/main" id="{A7553271-8BBC-46AC-BEF4-F9A1C8D8AF60}"/>
                </a:ext>
              </a:extLst>
            </p:cNvPr>
            <p:cNvSpPr/>
            <p:nvPr/>
          </p:nvSpPr>
          <p:spPr>
            <a:xfrm rot="5400000">
              <a:off x="3923454" y="4943991"/>
              <a:ext cx="268855" cy="374073"/>
            </a:xfrm>
            <a:prstGeom prst="rightArrow">
              <a:avLst/>
            </a:prstGeom>
            <a:gradFill rotWithShape="1">
              <a:gsLst>
                <a:gs pos="0">
                  <a:srgbClr val="313939">
                    <a:tint val="100000"/>
                    <a:shade val="100000"/>
                    <a:satMod val="130000"/>
                  </a:srgbClr>
                </a:gs>
                <a:gs pos="100000">
                  <a:srgbClr val="31393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1393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848BA02-38D8-4D76-8C87-ED659402A308}"/>
              </a:ext>
            </a:extLst>
          </p:cNvPr>
          <p:cNvSpPr/>
          <p:nvPr/>
        </p:nvSpPr>
        <p:spPr>
          <a:xfrm>
            <a:off x="7085439" y="2670315"/>
            <a:ext cx="3765209" cy="269486"/>
          </a:xfrm>
          <a:prstGeom prst="rect">
            <a:avLst/>
          </a:prstGeom>
          <a:solidFill>
            <a:srgbClr val="F1C403">
              <a:lumMod val="75000"/>
            </a:srgbClr>
          </a:solidFill>
          <a:ln w="9525" cap="flat" cmpd="sng" algn="ctr">
            <a:solidFill>
              <a:srgbClr val="31393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Summary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39F95-8253-42C9-A6D8-860095F6B8ED}"/>
              </a:ext>
            </a:extLst>
          </p:cNvPr>
          <p:cNvSpPr/>
          <p:nvPr/>
        </p:nvSpPr>
        <p:spPr>
          <a:xfrm>
            <a:off x="7085439" y="3304156"/>
            <a:ext cx="3765209" cy="269486"/>
          </a:xfrm>
          <a:prstGeom prst="rect">
            <a:avLst/>
          </a:prstGeom>
          <a:solidFill>
            <a:srgbClr val="F1C403">
              <a:lumMod val="75000"/>
            </a:srgbClr>
          </a:solidFill>
          <a:ln w="9525" cap="flat" cmpd="sng" algn="ctr">
            <a:solidFill>
              <a:srgbClr val="31393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#1 + Experiences/Results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8822C-6D3C-4BCC-8F30-5F842DE77367}"/>
              </a:ext>
            </a:extLst>
          </p:cNvPr>
          <p:cNvSpPr/>
          <p:nvPr/>
        </p:nvSpPr>
        <p:spPr>
          <a:xfrm>
            <a:off x="7085439" y="3944927"/>
            <a:ext cx="3765209" cy="269486"/>
          </a:xfrm>
          <a:prstGeom prst="rect">
            <a:avLst/>
          </a:prstGeom>
          <a:solidFill>
            <a:srgbClr val="F1C403">
              <a:lumMod val="75000"/>
            </a:srgbClr>
          </a:solidFill>
          <a:ln w="9525" cap="flat" cmpd="sng" algn="ctr">
            <a:solidFill>
              <a:srgbClr val="31393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#2 + Experiences/Results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8737-B21D-4523-A6D5-D7A5FF858760}"/>
              </a:ext>
            </a:extLst>
          </p:cNvPr>
          <p:cNvSpPr/>
          <p:nvPr/>
        </p:nvSpPr>
        <p:spPr>
          <a:xfrm>
            <a:off x="7085439" y="4606481"/>
            <a:ext cx="3765209" cy="269486"/>
          </a:xfrm>
          <a:prstGeom prst="rect">
            <a:avLst/>
          </a:prstGeom>
          <a:solidFill>
            <a:srgbClr val="F1C403">
              <a:lumMod val="75000"/>
            </a:srgbClr>
          </a:solidFill>
          <a:ln w="9525" cap="flat" cmpd="sng" algn="ctr">
            <a:solidFill>
              <a:srgbClr val="31393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 #3 + Experiences/Results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05F5C1-CFD0-426F-96AB-50F2279FBCB9}"/>
              </a:ext>
            </a:extLst>
          </p:cNvPr>
          <p:cNvSpPr/>
          <p:nvPr/>
        </p:nvSpPr>
        <p:spPr>
          <a:xfrm>
            <a:off x="7085439" y="5266957"/>
            <a:ext cx="3765209" cy="269486"/>
          </a:xfrm>
          <a:prstGeom prst="rect">
            <a:avLst/>
          </a:prstGeom>
          <a:solidFill>
            <a:srgbClr val="F1C403">
              <a:lumMod val="75000"/>
            </a:srgbClr>
          </a:solidFill>
          <a:ln w="9525" cap="flat" cmpd="sng" algn="ctr">
            <a:solidFill>
              <a:srgbClr val="31393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 and Fit with Role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38B039-0794-45EE-A514-0A25F31E30F2}"/>
              </a:ext>
            </a:extLst>
          </p:cNvPr>
          <p:cNvSpPr txBox="1"/>
          <p:nvPr/>
        </p:nvSpPr>
        <p:spPr>
          <a:xfrm>
            <a:off x="6870350" y="2232025"/>
            <a:ext cx="415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Walk me through your resume.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837C2-7184-400C-84E3-03063A0733D7}"/>
              </a:ext>
            </a:extLst>
          </p:cNvPr>
          <p:cNvSpPr txBox="1"/>
          <p:nvPr/>
        </p:nvSpPr>
        <p:spPr>
          <a:xfrm>
            <a:off x="2057400" y="5739575"/>
            <a:ext cx="8077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Think of 5-7 strengths you have. </a:t>
            </a:r>
          </a:p>
          <a:p>
            <a:pPr algn="ctr"/>
            <a:r>
              <a:rPr lang="en-US" sz="2400" b="1" dirty="0"/>
              <a:t>Put one of them in the chat box. </a:t>
            </a:r>
          </a:p>
        </p:txBody>
      </p:sp>
    </p:spTree>
    <p:extLst>
      <p:ext uri="{BB962C8B-B14F-4D97-AF65-F5344CB8AC3E}">
        <p14:creationId xmlns:p14="http://schemas.microsoft.com/office/powerpoint/2010/main" val="1526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899C9-9995-4A52-8C38-6B1E9F54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+mn-lt"/>
              </a:rPr>
              <a:t>The Company’s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86EF5-3F4F-4111-A4E0-6EE507EE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7">
      <a:dk1>
        <a:srgbClr val="002B49"/>
      </a:dk1>
      <a:lt1>
        <a:srgbClr val="FFFFFF"/>
      </a:lt1>
      <a:dk2>
        <a:srgbClr val="627172"/>
      </a:dk2>
      <a:lt2>
        <a:srgbClr val="ECFFE0"/>
      </a:lt2>
      <a:accent1>
        <a:srgbClr val="313939"/>
      </a:accent1>
      <a:accent2>
        <a:srgbClr val="F1C403"/>
      </a:accent2>
      <a:accent3>
        <a:srgbClr val="0096D1"/>
      </a:accent3>
      <a:accent4>
        <a:srgbClr val="F47C30"/>
      </a:accent4>
      <a:accent5>
        <a:srgbClr val="002B49"/>
      </a:accent5>
      <a:accent6>
        <a:srgbClr val="86B09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Custom 7">
      <a:dk1>
        <a:srgbClr val="002B49"/>
      </a:dk1>
      <a:lt1>
        <a:srgbClr val="FFFFFF"/>
      </a:lt1>
      <a:dk2>
        <a:srgbClr val="627172"/>
      </a:dk2>
      <a:lt2>
        <a:srgbClr val="ECFFE0"/>
      </a:lt2>
      <a:accent1>
        <a:srgbClr val="313939"/>
      </a:accent1>
      <a:accent2>
        <a:srgbClr val="F1C403"/>
      </a:accent2>
      <a:accent3>
        <a:srgbClr val="0096D1"/>
      </a:accent3>
      <a:accent4>
        <a:srgbClr val="F47C30"/>
      </a:accent4>
      <a:accent5>
        <a:srgbClr val="002B49"/>
      </a:accent5>
      <a:accent6>
        <a:srgbClr val="86B09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Custom 7">
      <a:dk1>
        <a:srgbClr val="002B49"/>
      </a:dk1>
      <a:lt1>
        <a:srgbClr val="FFFFFF"/>
      </a:lt1>
      <a:dk2>
        <a:srgbClr val="627172"/>
      </a:dk2>
      <a:lt2>
        <a:srgbClr val="ECFFE0"/>
      </a:lt2>
      <a:accent1>
        <a:srgbClr val="313939"/>
      </a:accent1>
      <a:accent2>
        <a:srgbClr val="F1C403"/>
      </a:accent2>
      <a:accent3>
        <a:srgbClr val="0096D1"/>
      </a:accent3>
      <a:accent4>
        <a:srgbClr val="F47C30"/>
      </a:accent4>
      <a:accent5>
        <a:srgbClr val="002B49"/>
      </a:accent5>
      <a:accent6>
        <a:srgbClr val="86B09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2427</Words>
  <Application>Microsoft Office PowerPoint</Application>
  <PresentationFormat>Widescreen</PresentationFormat>
  <Paragraphs>366</Paragraphs>
  <Slides>37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ＭＳ Ｐゴシック</vt:lpstr>
      <vt:lpstr>Arial</vt:lpstr>
      <vt:lpstr>Calibri</vt:lpstr>
      <vt:lpstr>Calibri Light</vt:lpstr>
      <vt:lpstr>Lucida Grande</vt:lpstr>
      <vt:lpstr>Verdana</vt:lpstr>
      <vt:lpstr>Whitney</vt:lpstr>
      <vt:lpstr>Whitney Bold</vt:lpstr>
      <vt:lpstr>Whitney Book</vt:lpstr>
      <vt:lpstr>Whitney Light</vt:lpstr>
      <vt:lpstr>Whitney Medium</vt:lpstr>
      <vt:lpstr>Whitney Semibold</vt:lpstr>
      <vt:lpstr>Whitney-Medium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Microsoft Excel Worksheet</vt:lpstr>
      <vt:lpstr>What Are You Hoping to Learn Today? </vt:lpstr>
      <vt:lpstr>How to Effectively Communicate Your Value Proposition in Interviews   </vt:lpstr>
      <vt:lpstr>Agenda</vt:lpstr>
      <vt:lpstr>Intro: Interviewing is Storytelling</vt:lpstr>
      <vt:lpstr>Intro: Packaging Your Story</vt:lpstr>
      <vt:lpstr>Your Value Proposition</vt:lpstr>
      <vt:lpstr>PowerPoint Presentation</vt:lpstr>
      <vt:lpstr>Your interview stories are informed by your value proposition </vt:lpstr>
      <vt:lpstr>The Company’s Needs</vt:lpstr>
      <vt:lpstr>The Company’s Needs Show Up in Several Areas </vt:lpstr>
      <vt:lpstr>PowerPoint Presentation</vt:lpstr>
      <vt:lpstr>Packaging Your Story</vt:lpstr>
      <vt:lpstr>Aristotle’s Three Things</vt:lpstr>
      <vt:lpstr>The Three Things Structure </vt:lpstr>
      <vt:lpstr>The Three Things Structure Applied </vt:lpstr>
      <vt:lpstr>The Greatest Exercise </vt:lpstr>
      <vt:lpstr>Three Things Types of Interview Questions</vt:lpstr>
      <vt:lpstr>The Three Things Structure Applied </vt:lpstr>
      <vt:lpstr>The Three Things Structure Applied </vt:lpstr>
      <vt:lpstr>Strengths Exercise </vt:lpstr>
      <vt:lpstr>Some Caveats on the Three Things</vt:lpstr>
      <vt:lpstr>Packaging Your Story</vt:lpstr>
      <vt:lpstr>Triangles vs. Diamonds </vt:lpstr>
      <vt:lpstr>Triangles vs. Diamonds </vt:lpstr>
      <vt:lpstr>Diamond Types of Interview Questions</vt:lpstr>
      <vt:lpstr>Proudest Accomplishment Diamond</vt:lpstr>
      <vt:lpstr>Diamond Answer Pointers </vt:lpstr>
      <vt:lpstr>Closing</vt:lpstr>
      <vt:lpstr>What Did You Learn Today? </vt:lpstr>
      <vt:lpstr>Interview Chart Resource</vt:lpstr>
      <vt:lpstr>Additional Resources </vt:lpstr>
      <vt:lpstr>Appendix</vt:lpstr>
      <vt:lpstr>Walk me through your Resume. </vt:lpstr>
      <vt:lpstr>WHAT IS YOUR PROUDEST ACCOMPLISHMENT? </vt:lpstr>
      <vt:lpstr>What is your Greatest Weakness? </vt:lpstr>
      <vt:lpstr>Why Company?</vt:lpstr>
      <vt:lpstr>Thanks for Interviewing with Us.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Effectively Communicate Your Value Proposition in Interviews</dc:title>
  <dc:creator>Weber, Chris</dc:creator>
  <cp:lastModifiedBy>Weber, Chris</cp:lastModifiedBy>
  <cp:revision>41</cp:revision>
  <dcterms:created xsi:type="dcterms:W3CDTF">2023-02-15T19:20:05Z</dcterms:created>
  <dcterms:modified xsi:type="dcterms:W3CDTF">2023-02-17T21:17:00Z</dcterms:modified>
</cp:coreProperties>
</file>